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309" r:id="rId5"/>
    <p:sldId id="264" r:id="rId6"/>
    <p:sldId id="265" r:id="rId7"/>
    <p:sldId id="276" r:id="rId8"/>
    <p:sldId id="286" r:id="rId9"/>
    <p:sldId id="293" r:id="rId10"/>
    <p:sldId id="290" r:id="rId11"/>
    <p:sldId id="291" r:id="rId12"/>
    <p:sldId id="259" r:id="rId13"/>
    <p:sldId id="273" r:id="rId14"/>
    <p:sldId id="278" r:id="rId15"/>
    <p:sldId id="277" r:id="rId16"/>
    <p:sldId id="289" r:id="rId17"/>
    <p:sldId id="274" r:id="rId18"/>
    <p:sldId id="296" r:id="rId19"/>
    <p:sldId id="279" r:id="rId20"/>
    <p:sldId id="298" r:id="rId21"/>
    <p:sldId id="299" r:id="rId22"/>
    <p:sldId id="301" r:id="rId23"/>
    <p:sldId id="297" r:id="rId24"/>
    <p:sldId id="280" r:id="rId25"/>
    <p:sldId id="294" r:id="rId26"/>
    <p:sldId id="300" r:id="rId27"/>
    <p:sldId id="302" r:id="rId28"/>
    <p:sldId id="303" r:id="rId29"/>
    <p:sldId id="282" r:id="rId30"/>
    <p:sldId id="284" r:id="rId31"/>
    <p:sldId id="304" r:id="rId32"/>
    <p:sldId id="305" r:id="rId33"/>
    <p:sldId id="307" r:id="rId34"/>
    <p:sldId id="262" r:id="rId35"/>
    <p:sldId id="263" r:id="rId36"/>
    <p:sldId id="275" r:id="rId37"/>
    <p:sldId id="308" r:id="rId38"/>
    <p:sldId id="271" r:id="rId39"/>
    <p:sldId id="272" r:id="rId40"/>
    <p:sldId id="261" r:id="rId41"/>
    <p:sldId id="295" r:id="rId42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38A70C72-8B58-4B7B-8123-DBA70EEC2FD7}">
          <p14:sldIdLst>
            <p14:sldId id="256"/>
            <p14:sldId id="257"/>
          </p14:sldIdLst>
        </p14:section>
        <p14:section name="Introduction" id="{BDCCC5F0-C24F-4E92-BDA6-EB27639DCAEF}">
          <p14:sldIdLst>
            <p14:sldId id="258"/>
            <p14:sldId id="309"/>
          </p14:sldIdLst>
        </p14:section>
        <p14:section name="Literature Review" id="{1A2A98AD-DDC4-4357-B5DF-99D5805C26A5}">
          <p14:sldIdLst/>
        </p14:section>
        <p14:section name="Wake models" id="{D8362841-621B-43A2-83C9-8B928754B31B}">
          <p14:sldIdLst>
            <p14:sldId id="264"/>
            <p14:sldId id="265"/>
            <p14:sldId id="276"/>
            <p14:sldId id="286"/>
            <p14:sldId id="293"/>
            <p14:sldId id="290"/>
            <p14:sldId id="291"/>
          </p14:sldIdLst>
        </p14:section>
        <p14:section name="Data" id="{9EBBC35C-563F-4480-951C-FECBD558B6A3}">
          <p14:sldIdLst>
            <p14:sldId id="259"/>
            <p14:sldId id="273"/>
            <p14:sldId id="278"/>
            <p14:sldId id="277"/>
            <p14:sldId id="289"/>
            <p14:sldId id="274"/>
          </p14:sldIdLst>
        </p14:section>
        <p14:section name="BEACon &amp; LES comparison" id="{10C798AC-8E0E-4D02-9D9F-A31ADE850E41}">
          <p14:sldIdLst>
            <p14:sldId id="296"/>
            <p14:sldId id="279"/>
            <p14:sldId id="298"/>
            <p14:sldId id="299"/>
            <p14:sldId id="301"/>
            <p14:sldId id="297"/>
          </p14:sldIdLst>
        </p14:section>
        <p14:section name="LES superposition" id="{904BDBB0-FCCC-4595-B40E-65D9755C85D6}">
          <p14:sldIdLst>
            <p14:sldId id="280"/>
            <p14:sldId id="294"/>
            <p14:sldId id="300"/>
            <p14:sldId id="302"/>
            <p14:sldId id="303"/>
            <p14:sldId id="282"/>
            <p14:sldId id="284"/>
            <p14:sldId id="304"/>
            <p14:sldId id="305"/>
            <p14:sldId id="307"/>
          </p14:sldIdLst>
        </p14:section>
        <p14:section name="Next steps" id="{FA582A0A-0AB5-42F8-B6A5-EE737EFB7550}">
          <p14:sldIdLst>
            <p14:sldId id="262"/>
            <p14:sldId id="263"/>
            <p14:sldId id="275"/>
            <p14:sldId id="308"/>
            <p14:sldId id="271"/>
            <p14:sldId id="272"/>
            <p14:sldId id="26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572" autoAdjust="0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53FA7-EA87-4578-8033-C7D4014E50BA}" type="datetimeFigureOut">
              <a:rPr lang="nl-BE" smtClean="0"/>
              <a:t>16/04/2018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8BEF9-09C6-491F-8335-5557AE176C47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8839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Quadratic</a:t>
            </a:r>
            <a:r>
              <a:rPr lang="nl-BE" dirty="0"/>
              <a:t> + wake </a:t>
            </a:r>
            <a:r>
              <a:rPr lang="nl-BE" dirty="0" err="1"/>
              <a:t>reflection</a:t>
            </a:r>
            <a:r>
              <a:rPr lang="nl-BE" dirty="0"/>
              <a:t> + </a:t>
            </a:r>
            <a:r>
              <a:rPr lang="nl-BE" dirty="0" err="1"/>
              <a:t>correction</a:t>
            </a:r>
            <a:r>
              <a:rPr lang="nl-BE" dirty="0"/>
              <a:t> factor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8BEF9-09C6-491F-8335-5557AE176C4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3321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dU</a:t>
            </a:r>
            <a:r>
              <a:rPr lang="nl-BE" dirty="0"/>
              <a:t> ranges </a:t>
            </a:r>
            <a:r>
              <a:rPr lang="nl-BE" dirty="0" err="1"/>
              <a:t>between</a:t>
            </a:r>
            <a:r>
              <a:rPr lang="nl-BE" dirty="0"/>
              <a:t> 0,3 </a:t>
            </a:r>
            <a:r>
              <a:rPr lang="nl-BE" dirty="0" err="1"/>
              <a:t>and</a:t>
            </a:r>
            <a:r>
              <a:rPr lang="nl-BE" dirty="0"/>
              <a:t> 0,07 </a:t>
            </a:r>
            <a:r>
              <a:rPr lang="nl-BE" dirty="0" err="1"/>
              <a:t>for</a:t>
            </a:r>
            <a:r>
              <a:rPr lang="nl-BE" dirty="0"/>
              <a:t> wake deficit 7D </a:t>
            </a:r>
            <a:r>
              <a:rPr lang="nl-BE" dirty="0" err="1"/>
              <a:t>behind</a:t>
            </a:r>
            <a:r>
              <a:rPr lang="nl-BE" dirty="0"/>
              <a:t> wind turbine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 err="1">
                <a:sym typeface="Wingdings" panose="05000000000000000000" pitchFamily="2" charset="2"/>
              </a:rPr>
              <a:t>Uo</a:t>
            </a:r>
            <a:r>
              <a:rPr lang="nl-BE" dirty="0">
                <a:sym typeface="Wingdings" panose="05000000000000000000" pitchFamily="2" charset="2"/>
              </a:rPr>
              <a:t>=10  2,3m/s </a:t>
            </a:r>
            <a:r>
              <a:rPr lang="nl-BE" dirty="0" err="1">
                <a:sym typeface="Wingdings" panose="05000000000000000000" pitchFamily="2" charset="2"/>
              </a:rPr>
              <a:t>difference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8BEF9-09C6-491F-8335-5557AE176C47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5093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nl-BE" dirty="0"/>
              <a:t>7D </a:t>
            </a:r>
            <a:r>
              <a:rPr lang="nl-BE" dirty="0" err="1"/>
              <a:t>between</a:t>
            </a:r>
            <a:r>
              <a:rPr lang="nl-BE" dirty="0"/>
              <a:t> wind turbines</a:t>
            </a:r>
          </a:p>
          <a:p>
            <a:pPr marL="171450" indent="-171450">
              <a:buFontTx/>
              <a:buChar char="-"/>
            </a:pPr>
            <a:r>
              <a:rPr lang="nl-BE" dirty="0"/>
              <a:t>Wake </a:t>
            </a:r>
            <a:r>
              <a:rPr lang="nl-BE" dirty="0" err="1"/>
              <a:t>reflection</a:t>
            </a:r>
            <a:r>
              <a:rPr lang="nl-BE" dirty="0"/>
              <a:t> </a:t>
            </a:r>
            <a:r>
              <a:rPr lang="nl-BE" dirty="0" err="1"/>
              <a:t>increases</a:t>
            </a:r>
            <a:r>
              <a:rPr lang="nl-BE" dirty="0"/>
              <a:t> </a:t>
            </a:r>
            <a:r>
              <a:rPr lang="nl-BE" dirty="0" err="1"/>
              <a:t>deltaU</a:t>
            </a:r>
            <a:r>
              <a:rPr lang="nl-BE" dirty="0"/>
              <a:t>, </a:t>
            </a:r>
            <a:r>
              <a:rPr lang="nl-BE" dirty="0" err="1"/>
              <a:t>especially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linear</a:t>
            </a:r>
            <a:r>
              <a:rPr lang="nl-BE" dirty="0"/>
              <a:t>, </a:t>
            </a:r>
            <a:r>
              <a:rPr lang="nl-BE" dirty="0" err="1"/>
              <a:t>minimal</a:t>
            </a:r>
            <a:r>
              <a:rPr lang="nl-BE" dirty="0"/>
              <a:t> </a:t>
            </a:r>
            <a:r>
              <a:rPr lang="nl-BE" dirty="0" err="1"/>
              <a:t>difference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quadratic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max</a:t>
            </a:r>
          </a:p>
          <a:p>
            <a:pPr marL="171450" indent="-171450">
              <a:buFontTx/>
              <a:buChar char="-"/>
            </a:pPr>
            <a:r>
              <a:rPr lang="nl-BE" dirty="0" err="1"/>
              <a:t>Correction</a:t>
            </a:r>
            <a:r>
              <a:rPr lang="nl-BE" dirty="0"/>
              <a:t> factor has a big </a:t>
            </a:r>
            <a:r>
              <a:rPr lang="nl-BE" dirty="0" err="1"/>
              <a:t>influence</a:t>
            </a:r>
            <a:endParaRPr lang="nl-BE" dirty="0"/>
          </a:p>
          <a:p>
            <a:pPr marL="171450" indent="-171450">
              <a:buFontTx/>
              <a:buChar char="-"/>
            </a:pP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8BEF9-09C6-491F-8335-5557AE176C47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1975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Domains</a:t>
            </a:r>
            <a:r>
              <a:rPr lang="nl-BE" dirty="0"/>
              <a:t> are </a:t>
            </a:r>
            <a:r>
              <a:rPr lang="nl-BE" dirty="0" err="1"/>
              <a:t>rotated</a:t>
            </a:r>
            <a:r>
              <a:rPr lang="nl-BE" dirty="0"/>
              <a:t> </a:t>
            </a:r>
            <a:r>
              <a:rPr lang="nl-BE" dirty="0" err="1"/>
              <a:t>such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wind </a:t>
            </a:r>
            <a:r>
              <a:rPr lang="nl-BE" dirty="0" err="1"/>
              <a:t>direction</a:t>
            </a:r>
            <a:r>
              <a:rPr lang="nl-BE" dirty="0"/>
              <a:t> is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west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8BEF9-09C6-491F-8335-5557AE176C4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071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Pos </a:t>
            </a:r>
            <a:r>
              <a:rPr lang="nl-BE" dirty="0" err="1"/>
              <a:t>yaw</a:t>
            </a:r>
            <a:r>
              <a:rPr lang="nl-BE" dirty="0"/>
              <a:t>: </a:t>
            </a:r>
            <a:r>
              <a:rPr lang="nl-BE" dirty="0" err="1"/>
              <a:t>yawed</a:t>
            </a:r>
            <a:r>
              <a:rPr lang="nl-BE" dirty="0"/>
              <a:t> </a:t>
            </a:r>
            <a:r>
              <a:rPr lang="nl-BE" dirty="0" err="1"/>
              <a:t>counterclockwise</a:t>
            </a:r>
            <a:r>
              <a:rPr lang="nl-BE" dirty="0"/>
              <a:t> (</a:t>
            </a:r>
            <a:r>
              <a:rPr lang="nl-BE" dirty="0" err="1"/>
              <a:t>seen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above</a:t>
            </a:r>
            <a:r>
              <a:rPr lang="nl-BE" dirty="0"/>
              <a:t>)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8BEF9-09C6-491F-8335-5557AE176C47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8279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Should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done</a:t>
            </a:r>
            <a:r>
              <a:rPr lang="nl-BE" dirty="0"/>
              <a:t>: </a:t>
            </a:r>
            <a:r>
              <a:rPr lang="nl-BE" dirty="0" err="1"/>
              <a:t>scaling</a:t>
            </a:r>
            <a:r>
              <a:rPr lang="nl-BE" dirty="0"/>
              <a:t> of wind field </a:t>
            </a:r>
            <a:r>
              <a:rPr lang="nl-BE" dirty="0" err="1"/>
              <a:t>taking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account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descreased</a:t>
            </a:r>
            <a:r>
              <a:rPr lang="nl-BE" dirty="0"/>
              <a:t> wind speed of </a:t>
            </a:r>
            <a:r>
              <a:rPr lang="nl-BE" dirty="0" err="1"/>
              <a:t>the</a:t>
            </a:r>
            <a:r>
              <a:rPr lang="nl-BE" dirty="0"/>
              <a:t> downstream wind turbines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8BEF9-09C6-491F-8335-5557AE176C47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46048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Assymetrical</a:t>
            </a:r>
            <a:r>
              <a:rPr lang="nl-BE" dirty="0"/>
              <a:t> wake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8BEF9-09C6-491F-8335-5557AE176C47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4064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Vhub</a:t>
            </a:r>
            <a:r>
              <a:rPr lang="nl-BE" dirty="0"/>
              <a:t>: wind speed 1R upstream of hub</a:t>
            </a:r>
          </a:p>
          <a:p>
            <a:r>
              <a:rPr lang="nl-BE" dirty="0"/>
              <a:t>Case 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8BEF9-09C6-491F-8335-5557AE176C47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40678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Case 3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18BEF9-09C6-491F-8335-5557AE176C47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8943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197E72-8A12-4A8E-9E6C-D5582A129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8AF37E7-B378-4275-9C8D-81E8B37C5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E4BF418-EAF8-4262-908C-AC5CADB1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B2840-34A0-412B-844A-4B3734E546E1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DA45C21-7246-4833-A383-35B8DDC89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F860D7-F7C9-4D53-B842-C14A2CDA7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995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04A9B-026C-4F1C-955E-136D088D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D6DBA36-94EE-4D2C-AA7E-67563A7FE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79762D7-94C4-4EC6-A790-9F03395E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714B1-2DDA-40EF-A0DE-6B83B69336D2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486A207-F6E5-45FD-8BF9-EE5339FB5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F4192DE-33B1-4DD1-AB56-0B69BEF9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637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2F3FBE5-6959-466A-A5F1-E41749C9E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BE072B0-B85A-4206-8963-D28E5E39B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09B5035-BD87-4E17-962E-BF70446D2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16301-FEE7-4E73-A73C-61B1AEA78316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B9E479-3621-44D6-8D1B-230F0BB1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A82367D-057C-4DDA-AF83-4088EE3A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2470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A38AC-1A7E-4D3D-8CF6-D6646D1C8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039C203-B56C-46DF-9D9E-98036FE77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DA86C4F-348D-40A6-9873-D3B12956A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66E62-C798-40A7-8068-7E23DE3E0B48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B3895B5-07D2-40B3-A280-DDA53B356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0C92E94-C3DE-40DD-AFEA-1D8BB024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7797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7F9B9-1385-45CB-BDA6-A21FF224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95E213-3CD0-4438-8512-741D851779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05AAE48-D149-4651-B638-13678CF33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44099-4056-4CA5-8087-4304AF4BDA5E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7B09D3F-DF57-4044-B3BD-38B2BDC3D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88E1166-2538-4733-9925-E009E214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0842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CB56F0-C372-44E6-8B4E-D6435098A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5002B30-C88B-4A9C-BD2E-DE59242EA6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D7D2862-97B0-4F06-B3D7-F3394EB08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621A636-247C-4021-8BD5-162636E0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F71CE-2916-4E46-9742-B30F0D60EA0C}" type="datetime1">
              <a:rPr lang="nl-BE" smtClean="0"/>
              <a:t>16/04/2018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5BCAF24-00F3-4D2E-8B77-CD095C4F3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2C68623-09A1-4910-8382-52743A97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051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01C65F-542D-427B-9D55-F3F538DB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504E2C2-15C1-4CEC-B44C-848961076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6781FC3-1A95-4C31-979B-7C7A92C4D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214A709-2945-4DC1-AA37-46EDF35BAE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504BCFD-C418-4F5E-AC30-748967AE7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A194C6A-A28D-43C5-9FC0-231C6892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6AE7B-5618-4F06-88CE-5F964ED0A8EE}" type="datetime1">
              <a:rPr lang="nl-BE" smtClean="0"/>
              <a:t>16/04/2018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F91F53E-0FE2-4293-9DEB-F83E98D87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DE55010D-F50D-46B1-A7FB-DCF58245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85996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42AF13-95E5-4A36-8EF0-8F192512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3CDBA1A-5F99-44DD-8F91-EA9D5D0EC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5B956-7D04-4CD0-A673-DDD25C72190C}" type="datetime1">
              <a:rPr lang="nl-BE" smtClean="0"/>
              <a:t>16/04/2018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4075F6C-D895-419B-8FE3-370D60ADA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F7B1552-A3C5-4126-83B4-C208199A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7312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91916F0-3C2A-499C-8C19-5F54695E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2D97-6FE2-4B98-9FEF-7461DD2F008F}" type="datetime1">
              <a:rPr lang="nl-BE" smtClean="0"/>
              <a:t>16/04/2018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9382BA4-0295-4CFC-A1E1-4F82867EE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8B9386F-9F4A-4909-B665-2C5DBE95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04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92736F-418D-41B0-96D3-E801852F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60E956-A701-496B-BFE0-B85A6D45B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E051E92-3577-4523-AF17-27CEE1098D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A021EE2-1336-418F-843A-B8CD8DA8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2765D-7F10-461C-A0C4-CE87BF27DCF2}" type="datetime1">
              <a:rPr lang="nl-BE" smtClean="0"/>
              <a:t>16/04/2018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9F59629-0AAE-4A1D-9447-E4F1771B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B23D80D-8F6D-4743-AE03-CFF9E4700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2543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5D5E0E-3FDD-416A-A259-F3A82A4F9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02A8AF84-FEA3-4DB9-8D3D-96146B440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9858CDB-8939-417E-8852-1AD17CFD3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513BEB1-889D-4305-8F49-2D07DBF07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CD90A-0FD2-4828-89F8-58F367561D58}" type="datetime1">
              <a:rPr lang="nl-BE" smtClean="0"/>
              <a:t>16/04/2018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8F86259-02DA-4C87-B73A-C4209929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BFD88B2-840D-4981-AE86-75F30F67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919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3BAA318-9AC2-4B95-9D54-F11AD2A8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13226A8-49F6-4F78-9346-33C641CE5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093DDC-7499-4114-8AEA-4464796F0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D53ED-9F07-4BCD-A1A9-59F4FC9A0C3C}" type="datetime1">
              <a:rPr lang="nl-BE" smtClean="0"/>
              <a:t>16/04/2018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7C845ED-801D-44A3-AE54-5229D3450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EC0605-6DE3-44BB-8FC7-BAF576162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C818-4ADD-4345-8D46-68F3B2627C8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6220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AA8496-A1F2-47FF-A16A-D92B38C07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6562"/>
            <a:ext cx="9144000" cy="2387600"/>
          </a:xfrm>
        </p:spPr>
        <p:txBody>
          <a:bodyPr>
            <a:noAutofit/>
          </a:bodyPr>
          <a:lstStyle/>
          <a:p>
            <a:r>
              <a:rPr lang="en-US" sz="4000" b="1" dirty="0"/>
              <a:t>Modelling and validation of wind turbine</a:t>
            </a:r>
            <a:br>
              <a:rPr lang="en-US" sz="4000" b="1" dirty="0"/>
            </a:br>
            <a:r>
              <a:rPr lang="en-US" sz="4000" b="1" dirty="0"/>
              <a:t>wake superposition - Using wind farm data</a:t>
            </a:r>
            <a:endParaRPr lang="nl-BE" sz="4000" b="1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BCB918F-0876-4604-8CFA-E27943500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4927"/>
            <a:ext cx="9144000" cy="2202873"/>
          </a:xfrm>
        </p:spPr>
        <p:txBody>
          <a:bodyPr>
            <a:normAutofit/>
          </a:bodyPr>
          <a:lstStyle/>
          <a:p>
            <a:r>
              <a:rPr lang="nl-BE" sz="2800" dirty="0" err="1"/>
              <a:t>Midterm</a:t>
            </a:r>
            <a:r>
              <a:rPr lang="nl-BE" sz="2800" dirty="0"/>
              <a:t> meeting - 16/04/2018</a:t>
            </a:r>
          </a:p>
          <a:p>
            <a:endParaRPr lang="nl-BE" dirty="0"/>
          </a:p>
          <a:p>
            <a:r>
              <a:rPr lang="nl-BE" dirty="0"/>
              <a:t>Ottelien Bossuyt</a:t>
            </a:r>
          </a:p>
          <a:p>
            <a:r>
              <a:rPr lang="nl-BE" dirty="0"/>
              <a:t>DTU Student </a:t>
            </a:r>
            <a:r>
              <a:rPr lang="nl-BE" dirty="0" err="1"/>
              <a:t>nr</a:t>
            </a:r>
            <a:r>
              <a:rPr lang="nl-BE" dirty="0"/>
              <a:t>: s163141</a:t>
            </a:r>
            <a:br>
              <a:rPr lang="nl-BE" dirty="0"/>
            </a:br>
            <a:r>
              <a:rPr lang="nl-BE" dirty="0"/>
              <a:t>TU Delft Student </a:t>
            </a:r>
            <a:r>
              <a:rPr lang="nl-BE" dirty="0" err="1"/>
              <a:t>nr</a:t>
            </a:r>
            <a:r>
              <a:rPr lang="nl-BE" dirty="0"/>
              <a:t>: 4624351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E6CEC6D-78D1-4595-B07D-526895BC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93" y="5349875"/>
            <a:ext cx="6461613" cy="14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6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0C468-9FB4-453A-AEC2-C221033FF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Park model – </a:t>
            </a:r>
            <a:r>
              <a:rPr lang="nl-BE" dirty="0" err="1"/>
              <a:t>Sensitivity</a:t>
            </a:r>
            <a:r>
              <a:rPr lang="nl-BE" dirty="0"/>
              <a:t> </a:t>
            </a:r>
            <a:r>
              <a:rPr lang="nl-BE" dirty="0" err="1"/>
              <a:t>Study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E734795-874A-425A-B9B4-F56AFE421F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/>
                  <a:t>What is </a:t>
                </a:r>
                <a:r>
                  <a:rPr lang="nl-BE" dirty="0" err="1"/>
                  <a:t>the</a:t>
                </a:r>
                <a:r>
                  <a:rPr lang="nl-BE" dirty="0"/>
                  <a:t> </a:t>
                </a:r>
                <a:r>
                  <a:rPr lang="nl-BE" dirty="0" err="1"/>
                  <a:t>influence</a:t>
                </a:r>
                <a:r>
                  <a:rPr lang="nl-BE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nl-BE" dirty="0"/>
                  <a:t> </a:t>
                </a:r>
                <a:r>
                  <a:rPr lang="nl-BE" dirty="0" err="1"/>
                  <a:t>and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BE" dirty="0"/>
                  <a:t>on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nl-BE" dirty="0"/>
                  <a:t>?</a:t>
                </a:r>
              </a:p>
              <a:p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7E734795-874A-425A-B9B4-F56AFE421F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59DEFE-BD59-4C2A-8C4F-E6C3C680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10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0BCE09B-6FAB-4187-89D6-62F115923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11" y="2370931"/>
            <a:ext cx="6626868" cy="435054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0265701-4539-4537-BDD4-FCC6D036B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912" y="3529647"/>
            <a:ext cx="4102877" cy="160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4C2DB3-3C0E-42AD-AB71-4C5DD6C2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Park model – </a:t>
            </a:r>
            <a:r>
              <a:rPr lang="nl-BE" dirty="0" err="1"/>
              <a:t>Sensitivity</a:t>
            </a:r>
            <a:r>
              <a:rPr lang="nl-BE" dirty="0"/>
              <a:t> </a:t>
            </a:r>
            <a:r>
              <a:rPr lang="nl-BE" dirty="0" err="1"/>
              <a:t>Study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3CC81E1-635B-482D-835F-7EB4B83F8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0309"/>
                <a:ext cx="10515600" cy="4351338"/>
              </a:xfrm>
            </p:spPr>
            <p:txBody>
              <a:bodyPr/>
              <a:lstStyle/>
              <a:p>
                <a:r>
                  <a:rPr lang="nl-BE" dirty="0" err="1"/>
                  <a:t>What</a:t>
                </a:r>
                <a:r>
                  <a:rPr lang="nl-BE" dirty="0"/>
                  <a:t> is </a:t>
                </a:r>
                <a:r>
                  <a:rPr lang="nl-BE" dirty="0" err="1"/>
                  <a:t>the</a:t>
                </a:r>
                <a:r>
                  <a:rPr lang="nl-BE" dirty="0"/>
                  <a:t> </a:t>
                </a:r>
                <a:r>
                  <a:rPr lang="nl-BE" dirty="0" err="1"/>
                  <a:t>influence</a:t>
                </a:r>
                <a:r>
                  <a:rPr lang="nl-BE" dirty="0"/>
                  <a:t> of </a:t>
                </a:r>
                <a:r>
                  <a:rPr lang="nl-BE" dirty="0" err="1"/>
                  <a:t>the</a:t>
                </a:r>
                <a:r>
                  <a:rPr lang="nl-BE" dirty="0"/>
                  <a:t> </a:t>
                </a:r>
                <a:r>
                  <a:rPr lang="nl-BE" dirty="0" err="1"/>
                  <a:t>correction</a:t>
                </a:r>
                <a:r>
                  <a:rPr lang="nl-BE" dirty="0"/>
                  <a:t> factor, wake </a:t>
                </a:r>
                <a:r>
                  <a:rPr lang="nl-BE" dirty="0" err="1"/>
                  <a:t>reflection</a:t>
                </a:r>
                <a:r>
                  <a:rPr lang="nl-BE" dirty="0"/>
                  <a:t> </a:t>
                </a:r>
                <a:r>
                  <a:rPr lang="nl-BE" dirty="0" err="1"/>
                  <a:t>and</a:t>
                </a:r>
                <a:r>
                  <a:rPr lang="nl-BE" dirty="0"/>
                  <a:t> </a:t>
                </a:r>
                <a:r>
                  <a:rPr lang="nl-BE" dirty="0" err="1"/>
                  <a:t>superposition</a:t>
                </a:r>
                <a:r>
                  <a:rPr lang="nl-BE" dirty="0"/>
                  <a:t> </a:t>
                </a:r>
                <a:r>
                  <a:rPr lang="nl-BE" dirty="0" err="1"/>
                  <a:t>method</a:t>
                </a:r>
                <a:r>
                  <a:rPr lang="nl-BE" dirty="0"/>
                  <a:t> on </a:t>
                </a:r>
                <a14:m>
                  <m:oMath xmlns:m="http://schemas.openxmlformats.org/officeDocument/2006/math">
                    <m:r>
                      <a:rPr lang="nl-B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nl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nl-BE" dirty="0"/>
                  <a:t>?</a:t>
                </a:r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E3CC81E1-635B-482D-835F-7EB4B83F8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0309"/>
                <a:ext cx="10515600" cy="4351338"/>
              </a:xfrm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9CE23CC-05A1-456E-A1A3-2D76AB541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11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4826513-4F00-4163-9FB0-647430E8766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103" y="2266281"/>
            <a:ext cx="5262897" cy="4175125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364C11A-79B9-47CA-B128-F17691454A2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0852" y="2266281"/>
            <a:ext cx="5238902" cy="418312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89ECACBF-AD96-4AA4-8385-D30F71A3A4D5}"/>
              </a:ext>
            </a:extLst>
          </p:cNvPr>
          <p:cNvSpPr txBox="1"/>
          <p:nvPr/>
        </p:nvSpPr>
        <p:spPr>
          <a:xfrm>
            <a:off x="833103" y="6392288"/>
            <a:ext cx="1068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/>
              <a:t>Without wake </a:t>
            </a:r>
            <a:r>
              <a:rPr lang="nl-BE" dirty="0" err="1"/>
              <a:t>reflection</a:t>
            </a:r>
            <a:r>
              <a:rPr lang="nl-BE" dirty="0"/>
              <a:t>				</a:t>
            </a:r>
            <a:r>
              <a:rPr lang="nl-BE" dirty="0" err="1"/>
              <a:t>With</a:t>
            </a:r>
            <a:r>
              <a:rPr lang="nl-BE" dirty="0"/>
              <a:t> wake </a:t>
            </a:r>
            <a:r>
              <a:rPr lang="nl-BE" dirty="0" err="1"/>
              <a:t>reflection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6657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1C54F47-2466-412B-B400-1BCC18B3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9A95BCD7-B2BA-4A43-BB93-2F1675C1C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13FCA2A4-FA72-426F-ACAB-AEBD6086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529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2D66330-41E2-4DD6-AEDC-C8F47CD6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708"/>
            <a:ext cx="10515600" cy="1325563"/>
          </a:xfrm>
        </p:spPr>
        <p:txBody>
          <a:bodyPr/>
          <a:lstStyle/>
          <a:p>
            <a:r>
              <a:rPr lang="nl-BE" dirty="0"/>
              <a:t>BEACon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A45E1859-18C2-4911-A206-41477B847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nl-BE" dirty="0"/>
              <a:t>Dual-Doppler radar system</a:t>
            </a:r>
          </a:p>
          <a:p>
            <a:r>
              <a:rPr lang="nl-BE" dirty="0"/>
              <a:t>Westermost </a:t>
            </a:r>
            <a:r>
              <a:rPr lang="nl-BE" dirty="0" err="1"/>
              <a:t>Rough</a:t>
            </a:r>
            <a:r>
              <a:rPr lang="nl-BE" dirty="0"/>
              <a:t> wind farm, </a:t>
            </a:r>
            <a:r>
              <a:rPr lang="nl-BE" dirty="0" err="1"/>
              <a:t>east</a:t>
            </a:r>
            <a:r>
              <a:rPr lang="nl-BE" dirty="0"/>
              <a:t> </a:t>
            </a:r>
            <a:r>
              <a:rPr lang="nl-BE" dirty="0" err="1"/>
              <a:t>coast</a:t>
            </a:r>
            <a:r>
              <a:rPr lang="nl-BE" dirty="0"/>
              <a:t> UK</a:t>
            </a:r>
          </a:p>
          <a:p>
            <a:r>
              <a:rPr lang="nl-BE" dirty="0" err="1"/>
              <a:t>Radial</a:t>
            </a:r>
            <a:r>
              <a:rPr lang="nl-BE" dirty="0"/>
              <a:t> wind speeds </a:t>
            </a:r>
            <a:r>
              <a:rPr lang="nl-BE" dirty="0" err="1"/>
              <a:t>combined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3D </a:t>
            </a:r>
            <a:r>
              <a:rPr lang="nl-BE" dirty="0" err="1"/>
              <a:t>Cartesian</a:t>
            </a:r>
            <a:r>
              <a:rPr lang="nl-BE" dirty="0"/>
              <a:t> </a:t>
            </a:r>
            <a:r>
              <a:rPr lang="nl-BE" dirty="0" err="1"/>
              <a:t>grid</a:t>
            </a:r>
            <a:endParaRPr lang="nl-BE" dirty="0"/>
          </a:p>
          <a:p>
            <a:r>
              <a:rPr lang="nl-BE" dirty="0"/>
              <a:t>Extract </a:t>
            </a:r>
            <a:r>
              <a:rPr lang="nl-BE" dirty="0" err="1"/>
              <a:t>inflow</a:t>
            </a:r>
            <a:r>
              <a:rPr lang="nl-BE" dirty="0"/>
              <a:t> profile: </a:t>
            </a:r>
            <a:r>
              <a:rPr lang="nl-BE" dirty="0" err="1"/>
              <a:t>average</a:t>
            </a:r>
            <a:r>
              <a:rPr lang="nl-BE" dirty="0"/>
              <a:t> </a:t>
            </a:r>
            <a:r>
              <a:rPr lang="nl-BE" dirty="0" err="1"/>
              <a:t>inflow</a:t>
            </a:r>
            <a:r>
              <a:rPr lang="nl-BE" dirty="0"/>
              <a:t> in cross-stream </a:t>
            </a:r>
            <a:r>
              <a:rPr lang="nl-BE" dirty="0" err="1"/>
              <a:t>direction</a:t>
            </a:r>
            <a:r>
              <a:rPr lang="nl-BE" dirty="0"/>
              <a:t> at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height</a:t>
            </a:r>
            <a:endParaRPr lang="nl-BE" dirty="0"/>
          </a:p>
          <a:p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A66E15F-059B-4DE8-A4C9-419D368F1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818" y="3324189"/>
            <a:ext cx="7638238" cy="3241103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29CB446E-F2A4-46BE-BBA8-D4A4EF686BE8}"/>
              </a:ext>
            </a:extLst>
          </p:cNvPr>
          <p:cNvSpPr/>
          <p:nvPr/>
        </p:nvSpPr>
        <p:spPr>
          <a:xfrm>
            <a:off x="576263" y="6565292"/>
            <a:ext cx="110394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MR10"/>
              </a:rPr>
              <a:t>N. G. Nygaard, F. E. Brink, J. S. </a:t>
            </a:r>
            <a:r>
              <a:rPr lang="en-US" sz="1200" dirty="0" err="1">
                <a:latin typeface="CMR10"/>
              </a:rPr>
              <a:t>Gretlund</a:t>
            </a:r>
            <a:r>
              <a:rPr lang="en-US" sz="1200" dirty="0">
                <a:latin typeface="CMR10"/>
              </a:rPr>
              <a:t>, B. </a:t>
            </a:r>
            <a:r>
              <a:rPr lang="en-US" sz="1200" dirty="0" err="1">
                <a:latin typeface="CMR10"/>
              </a:rPr>
              <a:t>Hirth</a:t>
            </a:r>
            <a:r>
              <a:rPr lang="en-US" sz="1200" dirty="0">
                <a:latin typeface="CMR10"/>
              </a:rPr>
              <a:t>, J. Schroeder, and J. </a:t>
            </a:r>
            <a:r>
              <a:rPr lang="en-US" sz="1200" dirty="0" err="1">
                <a:latin typeface="CMR10"/>
              </a:rPr>
              <a:t>Guynes</a:t>
            </a:r>
            <a:r>
              <a:rPr lang="en-US" sz="1200" dirty="0">
                <a:latin typeface="CMR10"/>
              </a:rPr>
              <a:t>. Wake measurements in an offshore wind farm using dual-Doppler radars.</a:t>
            </a:r>
            <a:endParaRPr lang="nl-BE" sz="1200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BA2CA6C-DE6B-4641-A5AA-9BFE625B4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3C1A-1AD8-43D4-84D8-1C6150A4AED3}" type="slidenum">
              <a:rPr lang="nl-BE" smtClean="0"/>
              <a:t>13</a:t>
            </a:fld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1ACAA8AB-9895-4BEF-9812-24C2A1759A3F}"/>
              </a:ext>
            </a:extLst>
          </p:cNvPr>
          <p:cNvSpPr/>
          <p:nvPr/>
        </p:nvSpPr>
        <p:spPr>
          <a:xfrm rot="19547033">
            <a:off x="8580646" y="5268839"/>
            <a:ext cx="668193" cy="282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23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D958C1-A091-46E1-9CCA-55F9189A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WMR wind farm &amp; wind turbine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2310AE6-FED4-40AB-A816-B9F7334E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14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1635649-002C-41B7-9C44-DF2D0BAA20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27"/>
          <a:stretch/>
        </p:blipFill>
        <p:spPr>
          <a:xfrm>
            <a:off x="1131578" y="3429000"/>
            <a:ext cx="9928843" cy="3187700"/>
          </a:xfrm>
          <a:prstGeom prst="rect">
            <a:avLst/>
          </a:prstGeom>
        </p:spPr>
      </p:pic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C211FEEA-BA34-4C26-A259-D35F3FA77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4962" y="1364320"/>
            <a:ext cx="8982076" cy="19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93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870463-1B94-43F9-85E9-9CCEF870D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0674"/>
            <a:ext cx="10515600" cy="1325563"/>
          </a:xfrm>
        </p:spPr>
        <p:txBody>
          <a:bodyPr/>
          <a:lstStyle/>
          <a:p>
            <a:r>
              <a:rPr lang="nl-BE" dirty="0"/>
              <a:t>BEACon -  Data sets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C33C7EE-06CE-4978-8587-5C17608B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15</a:t>
            </a:fld>
            <a:endParaRPr lang="nl-BE" dirty="0"/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0F7D964E-07DF-4A57-BA58-3F4E9543F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-1" r="886"/>
          <a:stretch/>
        </p:blipFill>
        <p:spPr>
          <a:xfrm>
            <a:off x="1814884" y="601877"/>
            <a:ext cx="6929437" cy="177165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2F8A1D90-FDF5-4741-B68E-18CAE4716C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8696" y="2763968"/>
            <a:ext cx="6943725" cy="17907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881C17FA-7F96-446E-B969-BE08C6EBAD6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8696" y="4987193"/>
            <a:ext cx="6905625" cy="175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ECBF75A1-2FD1-4590-B41D-B971CED59B85}"/>
                  </a:ext>
                </a:extLst>
              </p:cNvPr>
              <p:cNvSpPr txBox="1"/>
              <p:nvPr/>
            </p:nvSpPr>
            <p:spPr>
              <a:xfrm>
                <a:off x="34261" y="830381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b="1" dirty="0"/>
                  <a:t>Case 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=12,0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=236,8°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20" name="Tekstvak 19">
                <a:extLst>
                  <a:ext uri="{FF2B5EF4-FFF2-40B4-BE49-F238E27FC236}">
                    <a16:creationId xmlns:a16="http://schemas.microsoft.com/office/drawing/2014/main" id="{ECBF75A1-2FD1-4590-B41D-B971CED59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1" y="830381"/>
                <a:ext cx="2743200" cy="923330"/>
              </a:xfrm>
              <a:prstGeom prst="rect">
                <a:avLst/>
              </a:prstGeom>
              <a:blipFill>
                <a:blip r:embed="rId6"/>
                <a:stretch>
                  <a:fillRect l="-2000" t="-328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0060B79E-ECD7-44F0-90CB-FFF486360188}"/>
                  </a:ext>
                </a:extLst>
              </p:cNvPr>
              <p:cNvSpPr txBox="1"/>
              <p:nvPr/>
            </p:nvSpPr>
            <p:spPr>
              <a:xfrm>
                <a:off x="34261" y="296733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b="1" dirty="0"/>
                  <a:t>Case 2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=9,0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=243,8°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21" name="Tekstvak 20">
                <a:extLst>
                  <a:ext uri="{FF2B5EF4-FFF2-40B4-BE49-F238E27FC236}">
                    <a16:creationId xmlns:a16="http://schemas.microsoft.com/office/drawing/2014/main" id="{0060B79E-ECD7-44F0-90CB-FFF486360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1" y="2967335"/>
                <a:ext cx="2743200" cy="923330"/>
              </a:xfrm>
              <a:prstGeom prst="rect">
                <a:avLst/>
              </a:prstGeom>
              <a:blipFill>
                <a:blip r:embed="rId7"/>
                <a:stretch>
                  <a:fillRect l="-2000" t="-397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DEA211C8-26B5-4BD5-B27C-DD11FCE59D8A}"/>
                  </a:ext>
                </a:extLst>
              </p:cNvPr>
              <p:cNvSpPr txBox="1"/>
              <p:nvPr/>
            </p:nvSpPr>
            <p:spPr>
              <a:xfrm>
                <a:off x="57150" y="5173931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b="1" dirty="0"/>
                  <a:t>Case 3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=9,7 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=237,1°</m:t>
                      </m:r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22" name="Tekstvak 21">
                <a:extLst>
                  <a:ext uri="{FF2B5EF4-FFF2-40B4-BE49-F238E27FC236}">
                    <a16:creationId xmlns:a16="http://schemas.microsoft.com/office/drawing/2014/main" id="{DEA211C8-26B5-4BD5-B27C-DD11FCE59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" y="5173931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1778" t="-397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Afbeelding 23">
            <a:extLst>
              <a:ext uri="{FF2B5EF4-FFF2-40B4-BE49-F238E27FC236}">
                <a16:creationId xmlns:a16="http://schemas.microsoft.com/office/drawing/2014/main" id="{BE233C5A-C605-42A3-BABC-D4F59680386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6924" y="1517134"/>
            <a:ext cx="3423663" cy="382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4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48B8A8-DC73-4C48-9170-AD74EB76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Large Eddy </a:t>
            </a:r>
            <a:r>
              <a:rPr lang="nl-BE" dirty="0" err="1"/>
              <a:t>Simulation</a:t>
            </a:r>
            <a:r>
              <a:rPr lang="nl-BE" dirty="0"/>
              <a:t> (LES)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F21D8561-8A8C-4CD7-819C-3542C8BF9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EllipSys3D </a:t>
            </a:r>
            <a:r>
              <a:rPr lang="nl-BE" dirty="0" err="1"/>
              <a:t>Solver</a:t>
            </a:r>
            <a:endParaRPr lang="nl-BE" dirty="0"/>
          </a:p>
          <a:p>
            <a:r>
              <a:rPr lang="nl-BE" dirty="0"/>
              <a:t>Wake </a:t>
            </a:r>
            <a:r>
              <a:rPr lang="nl-BE" dirty="0" err="1"/>
              <a:t>behind</a:t>
            </a:r>
            <a:r>
              <a:rPr lang="nl-BE" dirty="0"/>
              <a:t> actuator line model</a:t>
            </a:r>
          </a:p>
          <a:p>
            <a:r>
              <a:rPr lang="nl-BE" dirty="0" err="1"/>
              <a:t>Mann’s</a:t>
            </a:r>
            <a:r>
              <a:rPr lang="nl-BE" dirty="0"/>
              <a:t> turbulent box</a:t>
            </a:r>
          </a:p>
          <a:p>
            <a:r>
              <a:rPr lang="nl-BE" dirty="0"/>
              <a:t>High </a:t>
            </a:r>
            <a:r>
              <a:rPr lang="nl-BE" dirty="0" err="1"/>
              <a:t>computational</a:t>
            </a:r>
            <a:r>
              <a:rPr lang="nl-BE" dirty="0"/>
              <a:t> </a:t>
            </a:r>
            <a:r>
              <a:rPr lang="nl-BE" dirty="0" err="1"/>
              <a:t>cost</a:t>
            </a:r>
            <a:endParaRPr lang="nl-BE" dirty="0"/>
          </a:p>
          <a:p>
            <a:endParaRPr lang="nl-BE" dirty="0"/>
          </a:p>
          <a:p>
            <a:r>
              <a:rPr lang="nl-BE" dirty="0"/>
              <a:t>Time </a:t>
            </a:r>
            <a:r>
              <a:rPr lang="nl-BE" dirty="0" err="1"/>
              <a:t>averaging</a:t>
            </a:r>
            <a:endParaRPr lang="nl-BE" dirty="0"/>
          </a:p>
          <a:p>
            <a:r>
              <a:rPr lang="nl-BE" dirty="0" err="1"/>
              <a:t>Spatial</a:t>
            </a:r>
            <a:r>
              <a:rPr lang="nl-BE" dirty="0"/>
              <a:t> </a:t>
            </a:r>
            <a:r>
              <a:rPr lang="nl-BE" dirty="0" err="1"/>
              <a:t>averaging</a:t>
            </a:r>
            <a:r>
              <a:rPr lang="nl-BE" dirty="0"/>
              <a:t>: BEACon </a:t>
            </a:r>
            <a:r>
              <a:rPr lang="nl-BE" dirty="0" err="1"/>
              <a:t>grid</a:t>
            </a:r>
            <a:endParaRPr lang="nl-BE" dirty="0"/>
          </a:p>
          <a:p>
            <a:r>
              <a:rPr lang="nl-BE" dirty="0" err="1"/>
              <a:t>Scaled</a:t>
            </a:r>
            <a:r>
              <a:rPr lang="nl-BE" dirty="0"/>
              <a:t> DTU10MW WT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A95E13F-72A9-4C43-B1C1-BD2574BF63C4}"/>
              </a:ext>
            </a:extLst>
          </p:cNvPr>
          <p:cNvSpPr/>
          <p:nvPr/>
        </p:nvSpPr>
        <p:spPr>
          <a:xfrm>
            <a:off x="838200" y="5846544"/>
            <a:ext cx="10248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i="1" dirty="0">
                <a:latin typeface="CMTI10"/>
              </a:rPr>
              <a:t>Block structured multigrid solution of 2D and 3D elliptic PDE’s, </a:t>
            </a:r>
            <a:r>
              <a:rPr lang="en-US" sz="1200" dirty="0">
                <a:latin typeface="CMR10"/>
              </a:rPr>
              <a:t>J. Michelsen, T. U. of Denmark, 1994.</a:t>
            </a:r>
          </a:p>
          <a:p>
            <a:pPr marL="285750" indent="-285750">
              <a:buFontTx/>
              <a:buChar char="-"/>
            </a:pPr>
            <a:r>
              <a:rPr lang="en-US" sz="1200" i="1" dirty="0"/>
              <a:t>General purpose ow solver applied to flow over hills</a:t>
            </a:r>
            <a:r>
              <a:rPr lang="en-US" sz="1200" dirty="0"/>
              <a:t>, N. N. </a:t>
            </a:r>
            <a:r>
              <a:rPr lang="en-US" sz="1200" dirty="0" err="1"/>
              <a:t>Sørensen</a:t>
            </a:r>
            <a:r>
              <a:rPr lang="en-US" sz="1200" dirty="0"/>
              <a:t>, 1995,</a:t>
            </a:r>
          </a:p>
          <a:p>
            <a:pPr marL="285750" indent="-285750">
              <a:buFontTx/>
              <a:buChar char="-"/>
            </a:pPr>
            <a:r>
              <a:rPr lang="en-US" sz="1200" i="1" dirty="0"/>
              <a:t>Actuator line modeling of wind turbine wakes </a:t>
            </a:r>
            <a:r>
              <a:rPr lang="en-US" sz="1200" dirty="0"/>
              <a:t>, N. </a:t>
            </a:r>
            <a:r>
              <a:rPr lang="en-US" sz="1200" dirty="0" err="1"/>
              <a:t>Troldborg</a:t>
            </a:r>
            <a:r>
              <a:rPr lang="en-US" sz="1200" dirty="0"/>
              <a:t>. 2009</a:t>
            </a:r>
            <a:endParaRPr lang="nl-BE" sz="1200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65C7FC1-863C-4F4B-95A0-E50143154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3C1A-1AD8-43D4-84D8-1C6150A4AED3}" type="slidenum">
              <a:rPr lang="nl-BE" smtClean="0"/>
              <a:t>16</a:t>
            </a:fld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5714366-C001-44E0-BD69-10F2F4372EF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7673" y="1516811"/>
            <a:ext cx="5607627" cy="441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46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1DE2F-A97C-448A-9F33-1D144187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</a:t>
            </a:r>
            <a:r>
              <a:rPr lang="nl-BE" dirty="0" err="1"/>
              <a:t>planes</a:t>
            </a:r>
            <a:endParaRPr lang="nl-BE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47CE2220-9140-41E5-801F-14C78E024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691" y="1316545"/>
            <a:ext cx="7626617" cy="5176330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B16DC5-C8D5-4845-9C92-C75B2466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233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E8F1B30-118D-4889-ACAC-36848B0E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Comparison</a:t>
            </a:r>
            <a:r>
              <a:rPr lang="nl-BE" dirty="0"/>
              <a:t> </a:t>
            </a:r>
            <a:br>
              <a:rPr lang="nl-BE" dirty="0"/>
            </a:br>
            <a:r>
              <a:rPr lang="nl-BE" dirty="0"/>
              <a:t>BEACon &amp; 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jdelijke aanduiding voor tekst 6">
                <a:extLst>
                  <a:ext uri="{FF2B5EF4-FFF2-40B4-BE49-F238E27FC236}">
                    <a16:creationId xmlns:a16="http://schemas.microsoft.com/office/drawing/2014/main" id="{D28966B1-6D2A-4CCB-A39F-3636EC1066F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l-BE" dirty="0"/>
                  <a:t>Focus on Case 3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=9,7</m:t>
                    </m:r>
                    <m:r>
                      <a:rPr lang="nl-BE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l-BE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nl-BE" b="0" i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nl-BE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nl-BE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nl-BE" dirty="0"/>
                  <a:t>)</a:t>
                </a:r>
              </a:p>
            </p:txBody>
          </p:sp>
        </mc:Choice>
        <mc:Fallback xmlns="">
          <p:sp>
            <p:nvSpPr>
              <p:cNvPr id="7" name="Tijdelijke aanduiding voor tekst 6">
                <a:extLst>
                  <a:ext uri="{FF2B5EF4-FFF2-40B4-BE49-F238E27FC236}">
                    <a16:creationId xmlns:a16="http://schemas.microsoft.com/office/drawing/2014/main" id="{D28966B1-6D2A-4CCB-A39F-3636EC1066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70" t="-569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9A112B2-3005-443E-AA50-D5DD4BBB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3946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39CB3-C609-48F4-B9AE-CC5A14BD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651"/>
            <a:ext cx="10515600" cy="1325563"/>
          </a:xfrm>
        </p:spPr>
        <p:txBody>
          <a:bodyPr/>
          <a:lstStyle/>
          <a:p>
            <a:r>
              <a:rPr lang="nl-BE" dirty="0"/>
              <a:t>BEACon &amp; LES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1764CD7-360B-41FA-9063-8D29196A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19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213E661-E8F7-4D45-A293-1AA1074B4D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6753" y="1334966"/>
            <a:ext cx="9978493" cy="5386509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4B839C04-C144-44BA-8AA0-A19F7EACA8BD}"/>
              </a:ext>
            </a:extLst>
          </p:cNvPr>
          <p:cNvSpPr txBox="1"/>
          <p:nvPr/>
        </p:nvSpPr>
        <p:spPr>
          <a:xfrm>
            <a:off x="838199" y="1104133"/>
            <a:ext cx="468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 err="1"/>
              <a:t>Horizontal</a:t>
            </a:r>
            <a:r>
              <a:rPr lang="nl-BE" sz="2400" dirty="0"/>
              <a:t> </a:t>
            </a:r>
            <a:r>
              <a:rPr lang="nl-BE" sz="2400" dirty="0" err="1"/>
              <a:t>plane</a:t>
            </a:r>
            <a:r>
              <a:rPr lang="nl-BE" sz="2400" dirty="0"/>
              <a:t> at 100 m </a:t>
            </a:r>
            <a:r>
              <a:rPr lang="nl-BE" sz="2400" dirty="0" err="1"/>
              <a:t>height</a:t>
            </a:r>
            <a:endParaRPr lang="nl-BE" sz="2400" dirty="0"/>
          </a:p>
        </p:txBody>
      </p:sp>
    </p:spTree>
    <p:extLst>
      <p:ext uri="{BB962C8B-B14F-4D97-AF65-F5344CB8AC3E}">
        <p14:creationId xmlns:p14="http://schemas.microsoft.com/office/powerpoint/2010/main" val="303051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E6AF67-74E2-4987-9C37-788F25A23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636D7B-60C3-4441-A986-A390A8C8E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l-BE" dirty="0" err="1"/>
              <a:t>Introduction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Wake </a:t>
            </a:r>
            <a:r>
              <a:rPr lang="nl-BE" dirty="0" err="1"/>
              <a:t>models</a:t>
            </a:r>
            <a:r>
              <a:rPr lang="nl-BE" dirty="0"/>
              <a:t> &amp; </a:t>
            </a:r>
            <a:r>
              <a:rPr lang="nl-BE" dirty="0" err="1"/>
              <a:t>Superposition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Data</a:t>
            </a:r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BEACon &amp; LES </a:t>
            </a:r>
            <a:r>
              <a:rPr lang="nl-BE" dirty="0" err="1"/>
              <a:t>comparison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  <a:p>
            <a:pPr marL="514350" indent="-514350">
              <a:buFont typeface="+mj-lt"/>
              <a:buAutoNum type="arabicPeriod"/>
            </a:pPr>
            <a:r>
              <a:rPr lang="nl-BE" dirty="0"/>
              <a:t>Next steps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ED8466B-5782-4023-8A57-91706FFE9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2184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D18D121-7E44-42A8-AA7E-C10537EDA4D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4674" y="1307739"/>
            <a:ext cx="9885779" cy="54553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E39CB3-C609-48F4-B9AE-CC5A14BD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60"/>
            <a:ext cx="10515600" cy="1325563"/>
          </a:xfrm>
        </p:spPr>
        <p:txBody>
          <a:bodyPr/>
          <a:lstStyle/>
          <a:p>
            <a:r>
              <a:rPr lang="nl-BE" dirty="0"/>
              <a:t>BEACon &amp; LES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1764CD7-360B-41FA-9063-8D29196A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20</a:t>
            </a:fld>
            <a:endParaRPr lang="nl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78E2328E-DCAB-4672-A398-3763B2FC05D8}"/>
                  </a:ext>
                </a:extLst>
              </p:cNvPr>
              <p:cNvSpPr txBox="1"/>
              <p:nvPr/>
            </p:nvSpPr>
            <p:spPr>
              <a:xfrm>
                <a:off x="6180859" y="658175"/>
                <a:ext cx="36056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BE" sz="2000" dirty="0"/>
                  <a:t>WT</a:t>
                </a:r>
                <a14:m>
                  <m:oMath xmlns:m="http://schemas.openxmlformats.org/officeDocument/2006/math">
                    <m:r>
                      <a:rPr lang="nl-BE" sz="2000">
                        <a:latin typeface="Cambria Math" panose="02040503050406030204" pitchFamily="18" charset="0"/>
                      </a:rPr>
                      <m:t>+~3,4,5,6 </m:t>
                    </m:r>
                    <m:r>
                      <a:rPr lang="nl-BE" sz="200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nl-BE" sz="2000" dirty="0"/>
              </a:p>
            </p:txBody>
          </p:sp>
        </mc:Choice>
        <mc:Fallback xmlns="">
          <p:sp>
            <p:nvSpPr>
              <p:cNvPr id="3" name="Tekstvak 2">
                <a:extLst>
                  <a:ext uri="{FF2B5EF4-FFF2-40B4-BE49-F238E27FC236}">
                    <a16:creationId xmlns:a16="http://schemas.microsoft.com/office/drawing/2014/main" id="{78E2328E-DCAB-4672-A398-3763B2FC0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859" y="658175"/>
                <a:ext cx="3605646" cy="400110"/>
              </a:xfrm>
              <a:prstGeom prst="rect">
                <a:avLst/>
              </a:prstGeom>
              <a:blipFill>
                <a:blip r:embed="rId3"/>
                <a:stretch>
                  <a:fillRect l="-1861" t="-9091" b="-2575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vak 6">
            <a:extLst>
              <a:ext uri="{FF2B5EF4-FFF2-40B4-BE49-F238E27FC236}">
                <a16:creationId xmlns:a16="http://schemas.microsoft.com/office/drawing/2014/main" id="{DC7F3C41-1829-4C81-BCCF-A5D1411E01FE}"/>
              </a:ext>
            </a:extLst>
          </p:cNvPr>
          <p:cNvSpPr txBox="1"/>
          <p:nvPr/>
        </p:nvSpPr>
        <p:spPr>
          <a:xfrm>
            <a:off x="136673" y="3667991"/>
            <a:ext cx="3053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dirty="0" err="1"/>
              <a:t>Streamwise</a:t>
            </a:r>
            <a:r>
              <a:rPr lang="nl-BE" sz="2000" dirty="0"/>
              <a:t> line </a:t>
            </a:r>
            <a:r>
              <a:rPr lang="nl-BE" sz="2000" dirty="0" err="1"/>
              <a:t>through</a:t>
            </a:r>
            <a:r>
              <a:rPr lang="nl-BE" sz="2000" dirty="0"/>
              <a:t> first wind turbine</a:t>
            </a:r>
          </a:p>
        </p:txBody>
      </p:sp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065CC743-BEC2-4393-A060-2D637CCBB172}"/>
              </a:ext>
            </a:extLst>
          </p:cNvPr>
          <p:cNvCxnSpPr/>
          <p:nvPr/>
        </p:nvCxnSpPr>
        <p:spPr>
          <a:xfrm flipV="1">
            <a:off x="1194674" y="2633302"/>
            <a:ext cx="1247190" cy="97234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D0B38C35-411A-42A5-86C8-B8D19996F556}"/>
              </a:ext>
            </a:extLst>
          </p:cNvPr>
          <p:cNvCxnSpPr>
            <a:cxnSpLocks/>
          </p:cNvCxnSpPr>
          <p:nvPr/>
        </p:nvCxnSpPr>
        <p:spPr>
          <a:xfrm flipH="1">
            <a:off x="5340927" y="1058285"/>
            <a:ext cx="1548246" cy="4627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7B48984A-5867-4B80-B27B-EA3C0FB2483E}"/>
              </a:ext>
            </a:extLst>
          </p:cNvPr>
          <p:cNvCxnSpPr>
            <a:cxnSpLocks/>
          </p:cNvCxnSpPr>
          <p:nvPr/>
        </p:nvCxnSpPr>
        <p:spPr>
          <a:xfrm>
            <a:off x="6889173" y="1058285"/>
            <a:ext cx="997528" cy="4627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506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AD37DE-41B7-4756-8564-286B5CEA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478"/>
            <a:ext cx="10515600" cy="1325563"/>
          </a:xfrm>
        </p:spPr>
        <p:txBody>
          <a:bodyPr/>
          <a:lstStyle/>
          <a:p>
            <a:r>
              <a:rPr lang="nl-BE" dirty="0"/>
              <a:t>BEACon &amp; LES - </a:t>
            </a:r>
            <a:r>
              <a:rPr lang="nl-BE" dirty="0" err="1"/>
              <a:t>Streamwise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4107CB-64E2-4C92-BAE3-E110631AA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nl-BE" dirty="0"/>
              <a:t>Wind profile </a:t>
            </a:r>
            <a:r>
              <a:rPr lang="nl-BE" dirty="0" err="1"/>
              <a:t>along</a:t>
            </a:r>
            <a:r>
              <a:rPr lang="nl-BE" dirty="0"/>
              <a:t> </a:t>
            </a:r>
            <a:r>
              <a:rPr lang="nl-BE" dirty="0" err="1"/>
              <a:t>streamwise</a:t>
            </a:r>
            <a:r>
              <a:rPr lang="nl-BE" dirty="0"/>
              <a:t> line at 100 m </a:t>
            </a:r>
            <a:r>
              <a:rPr lang="nl-BE" dirty="0" err="1"/>
              <a:t>height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E411560-C8D3-49E9-8EFF-4876AFCC0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21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5347806-00E5-4C76-8FDE-BF56BB846E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2435" y="1909904"/>
            <a:ext cx="8499765" cy="481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A90765-62BD-4185-A4A4-0A7C7069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Fuga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F02907-603E-40BF-B610-842AFDA8C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 profile </a:t>
            </a:r>
            <a:r>
              <a:rPr lang="nl-BE" dirty="0" err="1"/>
              <a:t>along</a:t>
            </a:r>
            <a:r>
              <a:rPr lang="nl-BE" dirty="0"/>
              <a:t> </a:t>
            </a:r>
            <a:r>
              <a:rPr lang="nl-BE" dirty="0" err="1"/>
              <a:t>streamwise</a:t>
            </a:r>
            <a:r>
              <a:rPr lang="nl-BE" dirty="0"/>
              <a:t> line at 98,46 m </a:t>
            </a:r>
            <a:r>
              <a:rPr lang="nl-BE" dirty="0" err="1"/>
              <a:t>height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7BBA0AD-3797-4F14-8020-16A144CA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22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8366241-DFA1-4D84-88A7-91EB1B938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3888"/>
            <a:ext cx="12192000" cy="328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6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39CB3-C609-48F4-B9AE-CC5A14BD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478"/>
            <a:ext cx="10515600" cy="1325563"/>
          </a:xfrm>
        </p:spPr>
        <p:txBody>
          <a:bodyPr/>
          <a:lstStyle/>
          <a:p>
            <a:r>
              <a:rPr lang="nl-BE" dirty="0"/>
              <a:t>BEACon &amp; LES – </a:t>
            </a:r>
            <a:r>
              <a:rPr lang="nl-BE" dirty="0" err="1"/>
              <a:t>Horizontal</a:t>
            </a:r>
            <a:r>
              <a:rPr lang="nl-BE" dirty="0"/>
              <a:t> </a:t>
            </a:r>
            <a:r>
              <a:rPr lang="nl-BE" dirty="0" err="1"/>
              <a:t>profiles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1764CD7-360B-41FA-9063-8D29196A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23</a:t>
            </a:fld>
            <a:endParaRPr lang="nl-BE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AEB5356E-3F6C-44EF-8216-DED17AF129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5395" y="1682180"/>
            <a:ext cx="8981209" cy="4924997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B17624B9-E3E0-4373-AF0C-BDC2832B7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822"/>
            <a:ext cx="10515600" cy="4351338"/>
          </a:xfrm>
        </p:spPr>
        <p:txBody>
          <a:bodyPr/>
          <a:lstStyle/>
          <a:p>
            <a:r>
              <a:rPr lang="nl-BE" dirty="0" err="1"/>
              <a:t>Horizontal</a:t>
            </a:r>
            <a:r>
              <a:rPr lang="nl-BE" dirty="0"/>
              <a:t> </a:t>
            </a:r>
            <a:r>
              <a:rPr lang="nl-BE" dirty="0" err="1"/>
              <a:t>profiles</a:t>
            </a:r>
            <a:r>
              <a:rPr lang="nl-BE" dirty="0"/>
              <a:t> at 100 m </a:t>
            </a:r>
            <a:r>
              <a:rPr lang="nl-BE" dirty="0" err="1"/>
              <a:t>height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52915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4E026172-1EF4-49B0-8355-033D55C0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jdelijke aanduiding voor tekst 5">
                <a:extLst>
                  <a:ext uri="{FF2B5EF4-FFF2-40B4-BE49-F238E27FC236}">
                    <a16:creationId xmlns:a16="http://schemas.microsoft.com/office/drawing/2014/main" id="{8B7A6ED1-069B-431F-A092-43EC467A3C9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nl-BE" dirty="0"/>
                  <a:t>Focus on Case 1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=12 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nl-BE" b="0" i="1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nl-B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nl-BE" dirty="0"/>
              </a:p>
            </p:txBody>
          </p:sp>
        </mc:Choice>
        <mc:Fallback xmlns="">
          <p:sp>
            <p:nvSpPr>
              <p:cNvPr id="6" name="Tijdelijke aanduiding voor tekst 5">
                <a:extLst>
                  <a:ext uri="{FF2B5EF4-FFF2-40B4-BE49-F238E27FC236}">
                    <a16:creationId xmlns:a16="http://schemas.microsoft.com/office/drawing/2014/main" id="{8B7A6ED1-069B-431F-A092-43EC467A3C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70" t="-569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DA31759-6CA2-41F2-95AE-775DFA1FD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1629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215665AD-981D-464E-B3E7-93B773DE3BE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42" y="3022681"/>
            <a:ext cx="11024316" cy="2662219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6C429050-3D01-43CB-AA24-59E2E9E6E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60"/>
            <a:ext cx="10515600" cy="1325563"/>
          </a:xfrm>
        </p:spPr>
        <p:txBody>
          <a:bodyPr/>
          <a:lstStyle/>
          <a:p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</p:txBody>
      </p:sp>
      <p:sp>
        <p:nvSpPr>
          <p:cNvPr id="11" name="Tijdelijke aanduiding voor inhoud 10">
            <a:extLst>
              <a:ext uri="{FF2B5EF4-FFF2-40B4-BE49-F238E27FC236}">
                <a16:creationId xmlns:a16="http://schemas.microsoft.com/office/drawing/2014/main" id="{45D74EB9-475A-461D-A5DC-D338B8A00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Horizontal</a:t>
            </a:r>
            <a:r>
              <a:rPr lang="nl-BE" dirty="0"/>
              <a:t> </a:t>
            </a:r>
            <a:r>
              <a:rPr lang="nl-BE" dirty="0" err="1"/>
              <a:t>plane</a:t>
            </a:r>
            <a:r>
              <a:rPr lang="nl-BE" dirty="0"/>
              <a:t> at 100 m </a:t>
            </a:r>
            <a:r>
              <a:rPr lang="nl-BE" dirty="0" err="1"/>
              <a:t>height</a:t>
            </a:r>
            <a:endParaRPr lang="nl-BE" dirty="0"/>
          </a:p>
          <a:p>
            <a:r>
              <a:rPr lang="nl-BE" dirty="0"/>
              <a:t>Case 1:  </a:t>
            </a:r>
            <a:r>
              <a:rPr lang="nl-BE" dirty="0" err="1"/>
              <a:t>yaw</a:t>
            </a:r>
            <a:r>
              <a:rPr lang="nl-BE" dirty="0"/>
              <a:t> error of -1,06°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22349BC-D4C4-4CAC-AEB6-C59DCC0DA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6CEE-3AE5-4CB7-A737-0ADD03AC3812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13270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9AA54-DFA6-4DEF-ACE2-E2971C055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60"/>
            <a:ext cx="10515600" cy="1325563"/>
          </a:xfrm>
        </p:spPr>
        <p:txBody>
          <a:bodyPr/>
          <a:lstStyle/>
          <a:p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E80B576-741D-43B8-90F3-BC3C3A636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nl-BE" dirty="0" err="1"/>
              <a:t>Individual</a:t>
            </a:r>
            <a:r>
              <a:rPr lang="nl-BE" dirty="0"/>
              <a:t> fields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superposed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429C95E-26A5-4FDA-BD82-D621E650D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26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6F2DB788-2D85-4156-A4F8-49D9C92A75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5508" y="1727448"/>
            <a:ext cx="9391217" cy="51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46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1F8F7-9CE8-49F6-A092-A91897145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60"/>
            <a:ext cx="10515600" cy="1325563"/>
          </a:xfrm>
        </p:spPr>
        <p:txBody>
          <a:bodyPr/>
          <a:lstStyle/>
          <a:p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0C36328-F446-49A4-859B-E1E45059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27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A2A2C1E-E150-46F6-AF61-0B56765A71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4965" y="1188232"/>
            <a:ext cx="10322069" cy="551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44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115F13-04E3-4D18-A679-3639F7CB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60"/>
            <a:ext cx="10515600" cy="1325563"/>
          </a:xfrm>
        </p:spPr>
        <p:txBody>
          <a:bodyPr/>
          <a:lstStyle/>
          <a:p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3A3417-9650-4544-A153-6A6EFB08F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Maximum wake deficit / Minimum </a:t>
            </a:r>
            <a:r>
              <a:rPr lang="nl-BE" dirty="0" err="1"/>
              <a:t>velocity</a:t>
            </a:r>
            <a:endParaRPr lang="nl-BE" dirty="0"/>
          </a:p>
          <a:p>
            <a:r>
              <a:rPr lang="nl-BE" dirty="0"/>
              <a:t>Wake profile </a:t>
            </a:r>
            <a:r>
              <a:rPr lang="nl-BE" dirty="0" err="1"/>
              <a:t>along</a:t>
            </a:r>
            <a:r>
              <a:rPr lang="nl-BE" dirty="0"/>
              <a:t> </a:t>
            </a:r>
            <a:r>
              <a:rPr lang="nl-BE" dirty="0" err="1"/>
              <a:t>streamwise</a:t>
            </a:r>
            <a:r>
              <a:rPr lang="nl-BE" dirty="0"/>
              <a:t> line</a:t>
            </a:r>
          </a:p>
          <a:p>
            <a:r>
              <a:rPr lang="nl-BE" dirty="0" err="1"/>
              <a:t>Horizontal</a:t>
            </a:r>
            <a:r>
              <a:rPr lang="nl-BE" dirty="0"/>
              <a:t> </a:t>
            </a:r>
            <a:r>
              <a:rPr lang="nl-BE" dirty="0" err="1"/>
              <a:t>profiles</a:t>
            </a:r>
            <a:r>
              <a:rPr lang="nl-BE" dirty="0"/>
              <a:t> at different downstream </a:t>
            </a:r>
            <a:r>
              <a:rPr lang="nl-BE" dirty="0" err="1"/>
              <a:t>distances</a:t>
            </a:r>
            <a:endParaRPr lang="nl-BE" dirty="0"/>
          </a:p>
          <a:p>
            <a:r>
              <a:rPr lang="nl-BE" dirty="0"/>
              <a:t>Wake </a:t>
            </a:r>
            <a:r>
              <a:rPr lang="nl-BE" dirty="0" err="1"/>
              <a:t>boundary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2C27919-3A62-434B-AB07-28F0731E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6253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DB03C4F1-8CEE-45A8-9B92-4994DCCB016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8724" y="1201613"/>
            <a:ext cx="10125076" cy="5519862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2DABD7B-3B47-492D-B65C-5CEB3981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6CEE-3AE5-4CB7-A737-0ADD03AC3812}" type="slidenum">
              <a:rPr lang="nl-BE" smtClean="0"/>
              <a:t>29</a:t>
            </a:fld>
            <a:endParaRPr lang="nl-B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9629A80-B798-4459-9F11-CA6383AF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60"/>
            <a:ext cx="10515600" cy="1325563"/>
          </a:xfrm>
        </p:spPr>
        <p:txBody>
          <a:bodyPr/>
          <a:lstStyle/>
          <a:p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8945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759E886-5410-4599-90DB-C905261D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Introduction</a:t>
            </a:r>
            <a:endParaRPr lang="nl-BE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EE78B59B-5CD6-4115-A085-F1AA6F762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3F5BC2-1C6E-49C0-B19F-95D03AA9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5579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DAC53C0-2AEE-4DAE-A236-87CDE55223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618" y="1169598"/>
            <a:ext cx="10306182" cy="5551977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A0D5B58-87EF-46B6-8286-378B370A8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6CEE-3AE5-4CB7-A737-0ADD03AC3812}" type="slidenum">
              <a:rPr lang="nl-BE" smtClean="0"/>
              <a:t>30</a:t>
            </a:fld>
            <a:endParaRPr lang="nl-B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99FFB6B-6D37-45AA-8903-CC8F26B5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60"/>
            <a:ext cx="10515600" cy="1325563"/>
          </a:xfrm>
        </p:spPr>
        <p:txBody>
          <a:bodyPr/>
          <a:lstStyle/>
          <a:p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16317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2498B-1FD2-4384-B522-F77A3B5F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260"/>
            <a:ext cx="10515600" cy="1325563"/>
          </a:xfrm>
        </p:spPr>
        <p:txBody>
          <a:bodyPr/>
          <a:lstStyle/>
          <a:p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9AEF577-C3F4-4804-91AD-1C844475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31</a:t>
            </a:fld>
            <a:endParaRPr lang="nl-BE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30E1E41-10CC-433B-855D-EFA31CD9E9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1217" y="1289626"/>
            <a:ext cx="10129566" cy="556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8CEDF-DB27-479B-B375-E6003C81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795"/>
            <a:ext cx="10515600" cy="1325563"/>
          </a:xfrm>
        </p:spPr>
        <p:txBody>
          <a:bodyPr/>
          <a:lstStyle/>
          <a:p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61FECD5-3BD4-4E27-9F9F-BB847FAA2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78186" y="727582"/>
                <a:ext cx="2251644" cy="54256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nl-BE" b="0" i="1" smtClean="0">
                          <a:latin typeface="Cambria Math" panose="02040503050406030204" pitchFamily="18" charset="0"/>
                        </a:rPr>
                        <m:t>=0,92 </m:t>
                      </m:r>
                      <m:sSub>
                        <m:sSubPr>
                          <m:ctrlPr>
                            <a:rPr lang="nl-B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nl-B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61FECD5-3BD4-4E27-9F9F-BB847FAA2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78186" y="727582"/>
                <a:ext cx="2251644" cy="542565"/>
              </a:xfrm>
              <a:blipFill>
                <a:blip r:embed="rId2"/>
                <a:stretch>
                  <a:fillRect l="-135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1BF3C5-7CE0-41AD-B8CD-95AEA7CF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32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B0D5111-C288-4B7D-A6DE-874556B9E89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9668" y="998865"/>
            <a:ext cx="10704128" cy="595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99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98CEDF-DB27-479B-B375-E6003C814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215"/>
            <a:ext cx="10515600" cy="1325563"/>
          </a:xfrm>
        </p:spPr>
        <p:txBody>
          <a:bodyPr/>
          <a:lstStyle/>
          <a:p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61FECD5-3BD4-4E27-9F9F-BB847FAA2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nl-BE" b="0" i="1" smtClean="0">
                        <a:latin typeface="Cambria Math" panose="02040503050406030204" pitchFamily="18" charset="0"/>
                      </a:rPr>
                      <m:t>=0,92 </m:t>
                    </m:r>
                    <m:sSub>
                      <m:sSubPr>
                        <m:ctrlPr>
                          <a:rPr lang="nl-B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nl-B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nl-BE" b="0" dirty="0"/>
              </a:p>
              <a:p>
                <a:r>
                  <a:rPr lang="nl-BE" b="0" dirty="0"/>
                  <a:t>Big </a:t>
                </a:r>
                <a:r>
                  <a:rPr lang="nl-BE" b="0" dirty="0" err="1"/>
                  <a:t>deflection</a:t>
                </a:r>
                <a:r>
                  <a:rPr lang="nl-BE" b="0" dirty="0"/>
                  <a:t> in </a:t>
                </a:r>
                <a:r>
                  <a:rPr lang="nl-BE" b="0" dirty="0" err="1"/>
                  <a:t>upper</a:t>
                </a:r>
                <a:r>
                  <a:rPr lang="nl-BE" b="0" dirty="0"/>
                  <a:t> part of wake </a:t>
                </a:r>
                <a:r>
                  <a:rPr lang="nl-BE" b="0" dirty="0" err="1"/>
                  <a:t>due</a:t>
                </a:r>
                <a:r>
                  <a:rPr lang="nl-BE" b="0" dirty="0"/>
                  <a:t> </a:t>
                </a:r>
                <a:r>
                  <a:rPr lang="nl-BE" b="0" dirty="0" err="1"/>
                  <a:t>to</a:t>
                </a:r>
                <a:r>
                  <a:rPr lang="nl-BE" b="0" dirty="0"/>
                  <a:t> </a:t>
                </a:r>
                <a:r>
                  <a:rPr lang="nl-BE" b="0" dirty="0" err="1"/>
                  <a:t>yaw</a:t>
                </a:r>
                <a:r>
                  <a:rPr lang="nl-BE" b="0" dirty="0"/>
                  <a:t> error?</a:t>
                </a:r>
              </a:p>
              <a:p>
                <a:pPr marL="0" indent="0">
                  <a:buNone/>
                </a:pPr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D61FECD5-3BD4-4E27-9F9F-BB847FAA2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1BF3C5-7CE0-41AD-B8CD-95AEA7CFA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33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7321A7-2991-41D6-990B-177960D2E8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369" y="3098498"/>
            <a:ext cx="11207262" cy="265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4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F1E8D9-21AD-45EB-9FDB-CBF3F6009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Next steps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14867EB-EAC0-4695-94DD-503062225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79BDBF-C348-4533-B08F-645E1C1DC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0404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1DC202-023E-44B0-8505-94377AAA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Next steps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DA081CC-8FBD-41E6-82D0-2CE20A549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nl-BE" dirty="0"/>
              <a:t>New LES </a:t>
            </a:r>
            <a:r>
              <a:rPr lang="nl-BE" dirty="0" err="1"/>
              <a:t>simulations</a:t>
            </a:r>
            <a:r>
              <a:rPr lang="nl-BE" dirty="0"/>
              <a:t> (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Søren</a:t>
            </a:r>
            <a:r>
              <a:rPr lang="nl-BE" dirty="0"/>
              <a:t>)</a:t>
            </a:r>
          </a:p>
          <a:p>
            <a:pPr lvl="1"/>
            <a:r>
              <a:rPr lang="nl-BE" dirty="0" err="1"/>
              <a:t>Other</a:t>
            </a:r>
            <a:r>
              <a:rPr lang="nl-BE" dirty="0"/>
              <a:t> wind turbine</a:t>
            </a:r>
          </a:p>
          <a:p>
            <a:pPr lvl="1"/>
            <a:r>
              <a:rPr lang="nl-BE" dirty="0"/>
              <a:t>No </a:t>
            </a:r>
            <a:r>
              <a:rPr lang="nl-BE" dirty="0" err="1"/>
              <a:t>yaw</a:t>
            </a:r>
            <a:r>
              <a:rPr lang="nl-BE" dirty="0"/>
              <a:t> error, no veer, no </a:t>
            </a:r>
            <a:r>
              <a:rPr lang="nl-BE" dirty="0" err="1"/>
              <a:t>shear</a:t>
            </a:r>
            <a:r>
              <a:rPr lang="nl-BE" dirty="0"/>
              <a:t>, no extreme </a:t>
            </a:r>
            <a:r>
              <a:rPr lang="nl-BE" dirty="0" err="1"/>
              <a:t>turbulence</a:t>
            </a:r>
            <a:endParaRPr lang="nl-BE" dirty="0"/>
          </a:p>
          <a:p>
            <a:pPr lvl="1"/>
            <a:r>
              <a:rPr lang="nl-BE" dirty="0"/>
              <a:t>Single wake (</a:t>
            </a:r>
            <a:r>
              <a:rPr lang="nl-BE" dirty="0" err="1"/>
              <a:t>above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below </a:t>
            </a:r>
            <a:r>
              <a:rPr lang="nl-BE" dirty="0" err="1"/>
              <a:t>rated</a:t>
            </a:r>
            <a:r>
              <a:rPr lang="nl-BE" dirty="0"/>
              <a:t> wind speed)</a:t>
            </a:r>
          </a:p>
          <a:p>
            <a:pPr lvl="1"/>
            <a:r>
              <a:rPr lang="nl-BE" dirty="0"/>
              <a:t>Three wind turbines (</a:t>
            </a:r>
            <a:r>
              <a:rPr lang="nl-BE" dirty="0" err="1"/>
              <a:t>above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below </a:t>
            </a:r>
            <a:r>
              <a:rPr lang="nl-BE" dirty="0" err="1"/>
              <a:t>rated</a:t>
            </a:r>
            <a:r>
              <a:rPr lang="nl-BE" dirty="0"/>
              <a:t> wind speed)</a:t>
            </a:r>
          </a:p>
          <a:p>
            <a:r>
              <a:rPr lang="nl-BE" dirty="0"/>
              <a:t>LES </a:t>
            </a:r>
            <a:r>
              <a:rPr lang="nl-BE" dirty="0" err="1"/>
              <a:t>superposition</a:t>
            </a:r>
            <a:endParaRPr lang="nl-BE" dirty="0"/>
          </a:p>
          <a:p>
            <a:r>
              <a:rPr lang="nl-BE" dirty="0" err="1"/>
              <a:t>Comparison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engineering </a:t>
            </a:r>
            <a:r>
              <a:rPr lang="nl-BE" dirty="0" err="1"/>
              <a:t>models</a:t>
            </a:r>
            <a:endParaRPr lang="nl-BE" dirty="0"/>
          </a:p>
          <a:p>
            <a:pPr lvl="1"/>
            <a:r>
              <a:rPr lang="nl-BE" dirty="0"/>
              <a:t>Park, Fuga</a:t>
            </a:r>
          </a:p>
          <a:p>
            <a:pPr lvl="1"/>
            <a:r>
              <a:rPr lang="nl-BE" dirty="0"/>
              <a:t>Wind profile </a:t>
            </a:r>
            <a:r>
              <a:rPr lang="nl-BE" dirty="0" err="1"/>
              <a:t>along</a:t>
            </a:r>
            <a:r>
              <a:rPr lang="nl-BE" dirty="0"/>
              <a:t> line in </a:t>
            </a:r>
            <a:r>
              <a:rPr lang="nl-BE" dirty="0" err="1"/>
              <a:t>streamwise</a:t>
            </a:r>
            <a:r>
              <a:rPr lang="nl-BE" dirty="0"/>
              <a:t> </a:t>
            </a:r>
            <a:r>
              <a:rPr lang="nl-BE" dirty="0" err="1"/>
              <a:t>direction</a:t>
            </a:r>
            <a:endParaRPr lang="nl-BE" dirty="0"/>
          </a:p>
          <a:p>
            <a:pPr lvl="1"/>
            <a:r>
              <a:rPr lang="nl-BE" dirty="0" err="1"/>
              <a:t>Horizontal</a:t>
            </a:r>
            <a:r>
              <a:rPr lang="nl-BE" dirty="0"/>
              <a:t> wind profile</a:t>
            </a:r>
          </a:p>
          <a:p>
            <a:pPr lvl="1"/>
            <a:r>
              <a:rPr lang="nl-BE" dirty="0"/>
              <a:t>Wake </a:t>
            </a:r>
            <a:r>
              <a:rPr lang="nl-BE" dirty="0" err="1"/>
              <a:t>boundary</a:t>
            </a:r>
            <a:r>
              <a:rPr lang="nl-BE" dirty="0"/>
              <a:t>: </a:t>
            </a:r>
            <a:r>
              <a:rPr lang="nl-BE" dirty="0" err="1"/>
              <a:t>polynomial</a:t>
            </a:r>
            <a:r>
              <a:rPr lang="nl-BE" dirty="0"/>
              <a:t> fit </a:t>
            </a:r>
            <a:r>
              <a:rPr lang="nl-BE" dirty="0" err="1"/>
              <a:t>possible</a:t>
            </a:r>
            <a:r>
              <a:rPr lang="nl-BE" dirty="0"/>
              <a:t>?</a:t>
            </a:r>
          </a:p>
          <a:p>
            <a:pPr lvl="1"/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539CA80-4CBD-4F4A-9E6D-9A1F8699A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6418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D9C3A-30F7-464B-97D4-F57AC37A0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Thesis </a:t>
            </a:r>
            <a:r>
              <a:rPr lang="nl-BE" dirty="0" err="1"/>
              <a:t>Committee</a:t>
            </a:r>
            <a:r>
              <a:rPr lang="nl-BE" dirty="0"/>
              <a:t> 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5C71179E-6E28-49B4-A349-78BAE106C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659671"/>
              </p:ext>
            </p:extLst>
          </p:nvPr>
        </p:nvGraphicFramePr>
        <p:xfrm>
          <a:off x="1020884" y="1567127"/>
          <a:ext cx="999587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6054">
                  <a:extLst>
                    <a:ext uri="{9D8B030D-6E8A-4147-A177-3AD203B41FA5}">
                      <a16:colId xmlns:a16="http://schemas.microsoft.com/office/drawing/2014/main" val="3260556251"/>
                    </a:ext>
                  </a:extLst>
                </a:gridCol>
                <a:gridCol w="3859824">
                  <a:extLst>
                    <a:ext uri="{9D8B030D-6E8A-4147-A177-3AD203B41FA5}">
                      <a16:colId xmlns:a16="http://schemas.microsoft.com/office/drawing/2014/main" val="206391354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nl-BE" dirty="0"/>
                        <a:t>TU Delft </a:t>
                      </a:r>
                      <a:r>
                        <a:rPr lang="nl-BE" dirty="0" err="1"/>
                        <a:t>perspective</a:t>
                      </a:r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3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Full professor or </a:t>
                      </a:r>
                      <a:r>
                        <a:rPr lang="nl-BE" dirty="0" err="1"/>
                        <a:t>associate</a:t>
                      </a:r>
                      <a:r>
                        <a:rPr lang="nl-BE" dirty="0"/>
                        <a:t> professor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Michiel Zaaijer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20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Staff</a:t>
                      </a:r>
                      <a:r>
                        <a:rPr lang="nl-BE" dirty="0"/>
                        <a:t> member </a:t>
                      </a:r>
                      <a:r>
                        <a:rPr lang="nl-BE" dirty="0" err="1"/>
                        <a:t>Aerospace</a:t>
                      </a:r>
                      <a:r>
                        <a:rPr lang="nl-BE" dirty="0"/>
                        <a:t> Eng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43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Your</a:t>
                      </a:r>
                      <a:r>
                        <a:rPr lang="nl-BE" dirty="0"/>
                        <a:t> DTU 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Søren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Juhl</a:t>
                      </a:r>
                      <a:r>
                        <a:rPr lang="nl-BE" dirty="0"/>
                        <a:t> Andersen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72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If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applicable</a:t>
                      </a:r>
                      <a:r>
                        <a:rPr lang="nl-BE" dirty="0"/>
                        <a:t>: </a:t>
                      </a:r>
                      <a:r>
                        <a:rPr lang="nl-BE" dirty="0" err="1"/>
                        <a:t>your</a:t>
                      </a:r>
                      <a:r>
                        <a:rPr lang="nl-BE" dirty="0"/>
                        <a:t> company 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Nicolai </a:t>
                      </a:r>
                      <a:r>
                        <a:rPr lang="nl-BE" dirty="0" err="1"/>
                        <a:t>Gayle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Nygaard</a:t>
                      </a:r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521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If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applicable</a:t>
                      </a:r>
                      <a:r>
                        <a:rPr lang="nl-BE" dirty="0"/>
                        <a:t>: </a:t>
                      </a:r>
                      <a:r>
                        <a:rPr lang="nl-BE" dirty="0" err="1"/>
                        <a:t>your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daily</a:t>
                      </a:r>
                      <a:r>
                        <a:rPr lang="nl-BE" dirty="0"/>
                        <a:t> supervisor (PhD student)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200765"/>
                  </a:ext>
                </a:extLst>
              </a:tr>
            </a:tbl>
          </a:graphicData>
        </a:graphic>
      </p:graphicFrame>
      <p:graphicFrame>
        <p:nvGraphicFramePr>
          <p:cNvPr id="7" name="Tabel 6">
            <a:extLst>
              <a:ext uri="{FF2B5EF4-FFF2-40B4-BE49-F238E27FC236}">
                <a16:creationId xmlns:a16="http://schemas.microsoft.com/office/drawing/2014/main" id="{D02CF3CA-2A06-448D-B019-DDFA38A47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129254"/>
              </p:ext>
            </p:extLst>
          </p:nvPr>
        </p:nvGraphicFramePr>
        <p:xfrm>
          <a:off x="1038469" y="4318561"/>
          <a:ext cx="9978293" cy="1944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36054">
                  <a:extLst>
                    <a:ext uri="{9D8B030D-6E8A-4147-A177-3AD203B41FA5}">
                      <a16:colId xmlns:a16="http://schemas.microsoft.com/office/drawing/2014/main" val="3260556251"/>
                    </a:ext>
                  </a:extLst>
                </a:gridCol>
                <a:gridCol w="3842239">
                  <a:extLst>
                    <a:ext uri="{9D8B030D-6E8A-4147-A177-3AD203B41FA5}">
                      <a16:colId xmlns:a16="http://schemas.microsoft.com/office/drawing/2014/main" val="206391354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nl-BE" dirty="0"/>
                        <a:t>DTU </a:t>
                      </a:r>
                      <a:r>
                        <a:rPr lang="nl-BE" dirty="0" err="1"/>
                        <a:t>perspective</a:t>
                      </a:r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30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Your</a:t>
                      </a:r>
                      <a:r>
                        <a:rPr lang="nl-BE" dirty="0"/>
                        <a:t> DTU 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 err="1"/>
                        <a:t>Søren</a:t>
                      </a:r>
                      <a:r>
                        <a:rPr lang="nl-BE" dirty="0"/>
                        <a:t> </a:t>
                      </a:r>
                      <a:r>
                        <a:rPr lang="nl-BE" dirty="0" err="1"/>
                        <a:t>Juhl</a:t>
                      </a:r>
                      <a:r>
                        <a:rPr lang="nl-BE" dirty="0"/>
                        <a:t> Andersen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20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Your</a:t>
                      </a:r>
                      <a:r>
                        <a:rPr lang="nl-BE" dirty="0"/>
                        <a:t> TU Delft 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Michiel Zaaijer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43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lnSpc>
                          <a:spcPct val="90000"/>
                        </a:lnSpc>
                        <a:buFont typeface="+mj-lt"/>
                        <a:buNone/>
                        <a:defRPr/>
                      </a:pPr>
                      <a:r>
                        <a:rPr lang="en-GB" altLang="en-US" sz="1800" dirty="0"/>
                        <a:t>External examiner (</a:t>
                      </a:r>
                      <a:r>
                        <a:rPr lang="en-GB" altLang="en-US" sz="1800" dirty="0" err="1"/>
                        <a:t>CensorNet</a:t>
                      </a:r>
                      <a:r>
                        <a:rPr lang="en-GB" altLang="en-US" sz="1800" dirty="0"/>
                        <a:t>)</a:t>
                      </a:r>
                      <a:br>
                        <a:rPr lang="en-GB" altLang="en-US" sz="1800" dirty="0"/>
                      </a:br>
                      <a:r>
                        <a:rPr lang="en-GB" altLang="en-US" sz="1800" dirty="0"/>
                        <a:t>it happens that Gerard van </a:t>
                      </a:r>
                      <a:r>
                        <a:rPr lang="en-GB" altLang="en-US" sz="1800" dirty="0" err="1"/>
                        <a:t>Bussel</a:t>
                      </a:r>
                      <a:r>
                        <a:rPr lang="en-GB" altLang="en-US" sz="1800" dirty="0"/>
                        <a:t>, Carlos Ferreira and Roland </a:t>
                      </a:r>
                      <a:r>
                        <a:rPr lang="en-GB" altLang="en-US" sz="1800" dirty="0" err="1"/>
                        <a:t>Schmehl</a:t>
                      </a:r>
                      <a:r>
                        <a:rPr lang="en-GB" altLang="en-US" sz="1800" dirty="0"/>
                        <a:t> are on that list.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?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724833"/>
                  </a:ext>
                </a:extLst>
              </a:tr>
            </a:tbl>
          </a:graphicData>
        </a:graphic>
      </p:graphicFrame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91FF73E8-50A6-4DB7-93F6-FF009E60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3238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51C83C6-4331-4311-BFDD-AEF3EED7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Questions</a:t>
            </a:r>
            <a:r>
              <a:rPr lang="nl-BE" dirty="0"/>
              <a:t>?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AE8E271-2C35-4748-93FE-0A8BEA4E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493DCB-15CC-49FA-92E9-968F4419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9080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48517-EAA5-4230-9167-0AD40214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Comparison</a:t>
            </a:r>
            <a:r>
              <a:rPr lang="nl-BE" dirty="0"/>
              <a:t> data &amp; Park (Case 1)</a:t>
            </a:r>
          </a:p>
        </p:txBody>
      </p:sp>
      <p:pic>
        <p:nvPicPr>
          <p:cNvPr id="6" name="Tijdelijke aanduiding voor inhoud 5" descr="Afbeelding met tekst, kaart&#10;&#10;Beschrijving is gegenereerd met zeer hoge betrouwbaarheid">
            <a:extLst>
              <a:ext uri="{FF2B5EF4-FFF2-40B4-BE49-F238E27FC236}">
                <a16:creationId xmlns:a16="http://schemas.microsoft.com/office/drawing/2014/main" id="{4C73BB5A-5D12-492E-B2AF-992D505491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3" t="2929" r="8293" b="3630"/>
          <a:stretch/>
        </p:blipFill>
        <p:spPr>
          <a:xfrm>
            <a:off x="1562242" y="1761138"/>
            <a:ext cx="9280579" cy="5096862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FA9C812-EC72-4F84-B13B-1DD5093B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CCCC-6304-467F-A6CA-707FAFE15990}" type="slidenum">
              <a:rPr lang="nl-BE" smtClean="0"/>
              <a:t>38</a:t>
            </a:fld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CA7231C8-548F-442B-AE4C-96145E1F52C4}"/>
              </a:ext>
            </a:extLst>
          </p:cNvPr>
          <p:cNvSpPr txBox="1"/>
          <p:nvPr/>
        </p:nvSpPr>
        <p:spPr>
          <a:xfrm>
            <a:off x="932155" y="1273491"/>
            <a:ext cx="7492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Data at 100m </a:t>
            </a:r>
            <a:r>
              <a:rPr lang="nl-BE" dirty="0" err="1"/>
              <a:t>height</a:t>
            </a:r>
            <a:br>
              <a:rPr lang="nl-BE" dirty="0"/>
            </a:br>
            <a:r>
              <a:rPr lang="nl-BE" dirty="0"/>
              <a:t>Park: </a:t>
            </a:r>
            <a:r>
              <a:rPr lang="nl-BE" dirty="0" err="1"/>
              <a:t>quadratic</a:t>
            </a:r>
            <a:r>
              <a:rPr lang="nl-BE" dirty="0"/>
              <a:t> </a:t>
            </a:r>
            <a:r>
              <a:rPr lang="nl-BE" dirty="0" err="1"/>
              <a:t>superposition</a:t>
            </a:r>
            <a:r>
              <a:rPr lang="nl-BE" dirty="0"/>
              <a:t>,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correction</a:t>
            </a:r>
            <a:r>
              <a:rPr lang="nl-BE" dirty="0"/>
              <a:t> factor </a:t>
            </a:r>
            <a:r>
              <a:rPr lang="nl-BE" dirty="0" err="1"/>
              <a:t>and</a:t>
            </a:r>
            <a:r>
              <a:rPr lang="nl-BE" dirty="0"/>
              <a:t> wake </a:t>
            </a:r>
            <a:r>
              <a:rPr lang="nl-BE" dirty="0" err="1"/>
              <a:t>reflection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67300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F48517-EAA5-4230-9167-0AD40214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Comparison data &amp; Park (Case 1)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FA9C812-EC72-4F84-B13B-1DD5093B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0CCCC-6304-467F-A6CA-707FAFE15990}" type="slidenum">
              <a:rPr lang="nl-BE" smtClean="0"/>
              <a:t>39</a:t>
            </a:fld>
            <a:endParaRPr lang="nl-BE"/>
          </a:p>
        </p:txBody>
      </p:sp>
      <p:pic>
        <p:nvPicPr>
          <p:cNvPr id="8" name="Tijdelijke aanduiding voor inhoud 7" descr="Afbeelding met kaart, tekst&#10;&#10;Beschrijving is gegenereerd met zeer hoge betrouwbaarheid">
            <a:extLst>
              <a:ext uri="{FF2B5EF4-FFF2-40B4-BE49-F238E27FC236}">
                <a16:creationId xmlns:a16="http://schemas.microsoft.com/office/drawing/2014/main" id="{40557F72-E77F-4CA0-83D7-7643F27E4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t="2814" r="6609" b="3537"/>
          <a:stretch/>
        </p:blipFill>
        <p:spPr>
          <a:xfrm>
            <a:off x="1470191" y="1668735"/>
            <a:ext cx="9251617" cy="4964872"/>
          </a:xfr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7BF5C20A-1ED1-4DD6-9AD2-F6BBD2AD2E6C}"/>
              </a:ext>
            </a:extLst>
          </p:cNvPr>
          <p:cNvSpPr/>
          <p:nvPr/>
        </p:nvSpPr>
        <p:spPr>
          <a:xfrm>
            <a:off x="917359" y="1299403"/>
            <a:ext cx="7489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/>
              <a:t>Park: </a:t>
            </a:r>
            <a:r>
              <a:rPr lang="nl-BE" dirty="0" err="1"/>
              <a:t>quadratic</a:t>
            </a:r>
            <a:r>
              <a:rPr lang="nl-BE" dirty="0"/>
              <a:t> </a:t>
            </a:r>
            <a:r>
              <a:rPr lang="nl-BE" dirty="0" err="1"/>
              <a:t>superposition</a:t>
            </a:r>
            <a:r>
              <a:rPr lang="nl-BE" dirty="0"/>
              <a:t>,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correction</a:t>
            </a:r>
            <a:r>
              <a:rPr lang="nl-BE" dirty="0"/>
              <a:t> factor </a:t>
            </a:r>
            <a:r>
              <a:rPr lang="nl-BE" dirty="0" err="1"/>
              <a:t>and</a:t>
            </a:r>
            <a:r>
              <a:rPr lang="nl-BE" dirty="0"/>
              <a:t> wake </a:t>
            </a:r>
            <a:r>
              <a:rPr lang="nl-BE" dirty="0" err="1"/>
              <a:t>reflection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60695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AE7A5DC-D14E-48E4-9FF0-C372A1CB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Introduction</a:t>
            </a:r>
            <a:endParaRPr lang="nl-BE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10F93E75-3644-4B60-B3E4-370B9BEC5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Large wind farms</a:t>
            </a:r>
          </a:p>
          <a:p>
            <a:r>
              <a:rPr lang="nl-BE" dirty="0" err="1"/>
              <a:t>Lower</a:t>
            </a:r>
            <a:r>
              <a:rPr lang="nl-BE" dirty="0"/>
              <a:t> wind speed </a:t>
            </a:r>
            <a:r>
              <a:rPr lang="nl-BE" dirty="0" err="1"/>
              <a:t>and</a:t>
            </a:r>
            <a:r>
              <a:rPr lang="nl-BE" dirty="0"/>
              <a:t> power </a:t>
            </a:r>
            <a:r>
              <a:rPr lang="nl-BE" dirty="0" err="1"/>
              <a:t>production</a:t>
            </a:r>
            <a:endParaRPr lang="nl-BE" dirty="0"/>
          </a:p>
          <a:p>
            <a:r>
              <a:rPr lang="nl-BE" dirty="0" err="1"/>
              <a:t>Interaction</a:t>
            </a:r>
            <a:r>
              <a:rPr lang="nl-BE" dirty="0"/>
              <a:t> of multiple </a:t>
            </a:r>
            <a:r>
              <a:rPr lang="nl-BE" dirty="0" err="1"/>
              <a:t>wakes</a:t>
            </a:r>
            <a:endParaRPr lang="nl-BE" dirty="0"/>
          </a:p>
          <a:p>
            <a:r>
              <a:rPr lang="nl-BE" dirty="0"/>
              <a:t>Simple/engineering </a:t>
            </a:r>
            <a:r>
              <a:rPr lang="nl-BE" dirty="0" err="1"/>
              <a:t>models</a:t>
            </a:r>
            <a:r>
              <a:rPr lang="nl-BE" dirty="0"/>
              <a:t> of single </a:t>
            </a:r>
            <a:r>
              <a:rPr lang="nl-BE" dirty="0" err="1"/>
              <a:t>wakes</a:t>
            </a:r>
            <a:endParaRPr lang="nl-BE" dirty="0"/>
          </a:p>
          <a:p>
            <a:r>
              <a:rPr lang="nl-BE" dirty="0" err="1"/>
              <a:t>Can</a:t>
            </a:r>
            <a:r>
              <a:rPr lang="nl-BE" dirty="0"/>
              <a:t> these </a:t>
            </a:r>
            <a:r>
              <a:rPr lang="nl-BE" dirty="0" err="1"/>
              <a:t>models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superposed</a:t>
            </a:r>
            <a:r>
              <a:rPr lang="nl-BE" dirty="0"/>
              <a:t>?</a:t>
            </a:r>
          </a:p>
          <a:p>
            <a:r>
              <a:rPr lang="nl-BE" dirty="0"/>
              <a:t>Real </a:t>
            </a:r>
            <a:r>
              <a:rPr lang="nl-BE" dirty="0" err="1"/>
              <a:t>measurements</a:t>
            </a:r>
            <a:r>
              <a:rPr lang="nl-BE" dirty="0"/>
              <a:t> (BEACon) </a:t>
            </a:r>
            <a:br>
              <a:rPr lang="nl-BE" dirty="0"/>
            </a:br>
            <a:r>
              <a:rPr lang="nl-BE" dirty="0" err="1"/>
              <a:t>simulation</a:t>
            </a:r>
            <a:r>
              <a:rPr lang="nl-BE" dirty="0"/>
              <a:t> data (LES)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AF0822-C919-48FB-AF64-813378DE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4</a:t>
            </a:fld>
            <a:endParaRPr lang="nl-BE"/>
          </a:p>
        </p:txBody>
      </p:sp>
      <p:pic>
        <p:nvPicPr>
          <p:cNvPr id="7" name="Afbeelding 6" descr="http://www.noaanews.noaa.gov/stories2011/images/vattenfall-image_300.jpg">
            <a:extLst>
              <a:ext uri="{FF2B5EF4-FFF2-40B4-BE49-F238E27FC236}">
                <a16:creationId xmlns:a16="http://schemas.microsoft.com/office/drawing/2014/main" id="{85DC8E5E-5C82-4DCB-AA0A-025C7AB233A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804" y="2117508"/>
            <a:ext cx="4255914" cy="29020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3DDD2A86-FAB3-4FAD-98E9-FC72BDFB8E81}"/>
              </a:ext>
            </a:extLst>
          </p:cNvPr>
          <p:cNvSpPr/>
          <p:nvPr/>
        </p:nvSpPr>
        <p:spPr>
          <a:xfrm>
            <a:off x="838200" y="6354375"/>
            <a:ext cx="92132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1200" dirty="0">
                <a:solidFill>
                  <a:srgbClr val="333333"/>
                </a:solidFill>
                <a:latin typeface="CMR10"/>
                <a:ea typeface="Calibri" panose="020F0502020204030204" pitchFamily="34" charset="0"/>
                <a:cs typeface="Times New Roman" panose="02020603050405020304" pitchFamily="18" charset="0"/>
              </a:rPr>
              <a:t>http://www.noaanews.noaa.gov/stories2011/images/vattenfall-image_300.jpg</a:t>
            </a:r>
            <a:endParaRPr lang="nl-BE" sz="1200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7536833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FD200B75-4826-4C5D-A757-11857DCB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6CEE-3AE5-4CB7-A737-0ADD03AC3812}" type="slidenum">
              <a:rPr lang="nl-BE" smtClean="0"/>
              <a:t>40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E31F882-4E48-42CE-9E7B-AF062C9297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5018" y="942126"/>
            <a:ext cx="11132127" cy="577934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0E54F26E-85FE-44D9-8519-9C2994BE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23" y="249115"/>
            <a:ext cx="10515600" cy="521311"/>
          </a:xfrm>
        </p:spPr>
        <p:txBody>
          <a:bodyPr>
            <a:normAutofit fontScale="90000"/>
          </a:bodyPr>
          <a:lstStyle/>
          <a:p>
            <a:r>
              <a:rPr lang="nl-BE" dirty="0"/>
              <a:t>LES </a:t>
            </a:r>
          </a:p>
        </p:txBody>
      </p:sp>
    </p:spTree>
    <p:extLst>
      <p:ext uri="{BB962C8B-B14F-4D97-AF65-F5344CB8AC3E}">
        <p14:creationId xmlns:p14="http://schemas.microsoft.com/office/powerpoint/2010/main" val="238870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B93646FB-D0FB-45EE-AEB3-4892E3C288D3}"/>
              </a:ext>
            </a:extLst>
          </p:cNvPr>
          <p:cNvSpPr txBox="1">
            <a:spLocks/>
          </p:cNvSpPr>
          <p:nvPr/>
        </p:nvSpPr>
        <p:spPr>
          <a:xfrm>
            <a:off x="755923" y="96715"/>
            <a:ext cx="10515600" cy="521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l-BE" dirty="0"/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0E440FA5-01AD-4B52-8516-55C14717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46CEE-3AE5-4CB7-A737-0ADD03AC3812}" type="slidenum">
              <a:rPr lang="nl-BE" smtClean="0"/>
              <a:t>41</a:t>
            </a:fld>
            <a:endParaRPr lang="nl-BE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345DFFD9-B96C-4E3F-9766-018C93F2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23" y="249115"/>
            <a:ext cx="10515600" cy="521311"/>
          </a:xfrm>
        </p:spPr>
        <p:txBody>
          <a:bodyPr>
            <a:normAutofit fontScale="90000"/>
          </a:bodyPr>
          <a:lstStyle/>
          <a:p>
            <a:r>
              <a:rPr lang="nl-BE" dirty="0"/>
              <a:t>LES 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A38E376-53A8-443F-BFAF-9C64472CD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4284" y="808757"/>
            <a:ext cx="11283677" cy="59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86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FCE27-C9C0-4E37-AB56-40E3A210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Wake </a:t>
            </a:r>
            <a:r>
              <a:rPr lang="nl-BE" dirty="0" err="1"/>
              <a:t>models</a:t>
            </a:r>
            <a:r>
              <a:rPr lang="nl-BE" dirty="0"/>
              <a:t> &amp; </a:t>
            </a:r>
            <a:br>
              <a:rPr lang="nl-BE" dirty="0"/>
            </a:br>
            <a:r>
              <a:rPr lang="nl-BE" dirty="0" err="1"/>
              <a:t>Superposition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12A2B1D-E909-4444-94AF-D5368E0BA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1290B74-1183-41EC-9F4C-0344A12E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026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F87133F-E4EF-44F3-8342-43DF3CF3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Wake </a:t>
            </a:r>
            <a:r>
              <a:rPr lang="nl-BE" dirty="0" err="1"/>
              <a:t>models</a:t>
            </a:r>
            <a:endParaRPr lang="nl-BE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4AC52F6-96D4-4FB7-A215-129A0125F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5319"/>
            <a:ext cx="10515600" cy="4351338"/>
          </a:xfrm>
        </p:spPr>
        <p:txBody>
          <a:bodyPr/>
          <a:lstStyle/>
          <a:p>
            <a:r>
              <a:rPr lang="nl-BE" dirty="0"/>
              <a:t>Jensen model </a:t>
            </a:r>
          </a:p>
          <a:p>
            <a:r>
              <a:rPr lang="nl-BE" dirty="0" err="1"/>
              <a:t>Ainslie</a:t>
            </a:r>
            <a:r>
              <a:rPr lang="nl-BE" dirty="0"/>
              <a:t> model</a:t>
            </a:r>
          </a:p>
          <a:p>
            <a:r>
              <a:rPr lang="nl-BE" dirty="0"/>
              <a:t>Larsen model</a:t>
            </a:r>
          </a:p>
          <a:p>
            <a:r>
              <a:rPr lang="nl-BE" dirty="0" err="1"/>
              <a:t>Infinite</a:t>
            </a:r>
            <a:r>
              <a:rPr lang="nl-BE" dirty="0"/>
              <a:t> wind farm </a:t>
            </a:r>
            <a:r>
              <a:rPr lang="nl-BE" dirty="0" err="1"/>
              <a:t>boundary</a:t>
            </a:r>
            <a:r>
              <a:rPr lang="nl-BE" dirty="0"/>
              <a:t> </a:t>
            </a:r>
            <a:r>
              <a:rPr lang="nl-BE" dirty="0" err="1"/>
              <a:t>layer</a:t>
            </a:r>
            <a:endParaRPr lang="nl-BE" dirty="0"/>
          </a:p>
          <a:p>
            <a:r>
              <a:rPr lang="nl-BE" dirty="0" err="1"/>
              <a:t>Frandsen</a:t>
            </a:r>
            <a:r>
              <a:rPr lang="nl-BE" dirty="0"/>
              <a:t> model</a:t>
            </a:r>
          </a:p>
          <a:p>
            <a:r>
              <a:rPr lang="nl-BE" dirty="0" err="1"/>
              <a:t>Bastankhah</a:t>
            </a:r>
            <a:r>
              <a:rPr lang="nl-BE" dirty="0"/>
              <a:t> &amp; </a:t>
            </a:r>
            <a:r>
              <a:rPr lang="nl-BE" dirty="0" err="1"/>
              <a:t>Porté-Agel</a:t>
            </a:r>
            <a:endParaRPr lang="nl-BE" dirty="0"/>
          </a:p>
          <a:p>
            <a:r>
              <a:rPr lang="nl-BE" dirty="0"/>
              <a:t>Fuga</a:t>
            </a:r>
          </a:p>
          <a:p>
            <a:r>
              <a:rPr lang="nl-BE" dirty="0" err="1"/>
              <a:t>Dynamic</a:t>
            </a:r>
            <a:r>
              <a:rPr lang="nl-BE" dirty="0"/>
              <a:t> Wake </a:t>
            </a:r>
            <a:r>
              <a:rPr lang="nl-BE" dirty="0" err="1"/>
              <a:t>Meandering</a:t>
            </a:r>
            <a:endParaRPr lang="nl-BE" dirty="0"/>
          </a:p>
          <a:p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415B6E3-AFCB-403D-ABF9-AA9D4958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6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45B3969-8153-4DC3-B8CC-6FD761BCB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113" y="1055904"/>
            <a:ext cx="4358986" cy="1973737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5995F33B-D454-4036-8B72-D9EF7AC77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12" y="3545601"/>
            <a:ext cx="4014788" cy="272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9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9A068-DFD1-497E-BE61-C4F3D88BD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Park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2C7A5A2C-804A-430E-AD84-A1921D28B8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BE" dirty="0"/>
                  <a:t>Jensen model</a:t>
                </a:r>
              </a:p>
              <a:p>
                <a:r>
                  <a:rPr lang="nl-BE" dirty="0"/>
                  <a:t>Wake </a:t>
                </a:r>
                <a:r>
                  <a:rPr lang="nl-BE" dirty="0" err="1"/>
                  <a:t>coefficient</a:t>
                </a:r>
                <a:r>
                  <a:rPr lang="nl-BE" dirty="0"/>
                  <a:t> </a:t>
                </a:r>
                <a14:m>
                  <m:oMath xmlns:m="http://schemas.openxmlformats.org/officeDocument/2006/math">
                    <m:r>
                      <a:rPr lang="nl-BE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nl-BE" dirty="0"/>
                  <a:t> </a:t>
                </a:r>
              </a:p>
              <a:p>
                <a:r>
                  <a:rPr lang="nl-BE" dirty="0" err="1"/>
                  <a:t>Correction</a:t>
                </a:r>
                <a:r>
                  <a:rPr lang="nl-BE" dirty="0"/>
                  <a:t> factor</a:t>
                </a:r>
              </a:p>
              <a:p>
                <a:r>
                  <a:rPr lang="nl-BE" dirty="0"/>
                  <a:t>Wake </a:t>
                </a:r>
                <a:r>
                  <a:rPr lang="nl-BE" dirty="0" err="1"/>
                  <a:t>reflection</a:t>
                </a:r>
                <a:r>
                  <a:rPr lang="nl-BE" dirty="0"/>
                  <a:t>: “</a:t>
                </a:r>
                <a:r>
                  <a:rPr lang="nl-BE" dirty="0" err="1"/>
                  <a:t>mirror</a:t>
                </a:r>
                <a:r>
                  <a:rPr lang="nl-BE" dirty="0"/>
                  <a:t> wind turbines”</a:t>
                </a:r>
              </a:p>
              <a:p>
                <a:r>
                  <a:rPr lang="nl-BE" dirty="0" err="1"/>
                  <a:t>Superposition</a:t>
                </a:r>
                <a:r>
                  <a:rPr lang="nl-BE" dirty="0"/>
                  <a:t> </a:t>
                </a:r>
                <a:r>
                  <a:rPr lang="nl-BE" dirty="0" err="1"/>
                  <a:t>method</a:t>
                </a:r>
                <a:endParaRPr lang="nl-BE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2C7A5A2C-804A-430E-AD84-A1921D28B8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330641F-C962-4D79-B57C-6CCFCD0C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7</a:t>
            </a:fld>
            <a:endParaRPr lang="nl-BE"/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1F16D032-6F21-4ABB-8A7D-F5E2D0458662}"/>
              </a:ext>
            </a:extLst>
          </p:cNvPr>
          <p:cNvGrpSpPr/>
          <p:nvPr/>
        </p:nvGrpSpPr>
        <p:grpSpPr>
          <a:xfrm>
            <a:off x="1527991" y="4560032"/>
            <a:ext cx="9136017" cy="1040668"/>
            <a:chOff x="1411201" y="4489694"/>
            <a:chExt cx="9136017" cy="1040668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6009C9BC-4D46-40A9-98F9-979A0F9190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5600"/>
            <a:stretch/>
          </p:blipFill>
          <p:spPr>
            <a:xfrm>
              <a:off x="1411201" y="4489694"/>
              <a:ext cx="9136017" cy="975947"/>
            </a:xfrm>
            <a:prstGeom prst="rect">
              <a:avLst/>
            </a:prstGeom>
          </p:spPr>
        </p:pic>
        <p:sp>
          <p:nvSpPr>
            <p:cNvPr id="6" name="Ovaal 5">
              <a:extLst>
                <a:ext uri="{FF2B5EF4-FFF2-40B4-BE49-F238E27FC236}">
                  <a16:creationId xmlns:a16="http://schemas.microsoft.com/office/drawing/2014/main" id="{CCDE33D8-37E8-4ECA-B913-1BD86DF74FDF}"/>
                </a:ext>
              </a:extLst>
            </p:cNvPr>
            <p:cNvSpPr/>
            <p:nvPr/>
          </p:nvSpPr>
          <p:spPr>
            <a:xfrm>
              <a:off x="3886200" y="4554415"/>
              <a:ext cx="615462" cy="975947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9E7CF8DE-CD8D-4722-B42F-9508CC0008AD}"/>
                </a:ext>
              </a:extLst>
            </p:cNvPr>
            <p:cNvSpPr/>
            <p:nvPr/>
          </p:nvSpPr>
          <p:spPr>
            <a:xfrm>
              <a:off x="7789985" y="4978095"/>
              <a:ext cx="175846" cy="552267"/>
            </a:xfrm>
            <a:prstGeom prst="ellipse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BE"/>
            </a:p>
          </p:txBody>
        </p:sp>
      </p:grpSp>
      <p:sp>
        <p:nvSpPr>
          <p:cNvPr id="8" name="Rechthoek 7">
            <a:extLst>
              <a:ext uri="{FF2B5EF4-FFF2-40B4-BE49-F238E27FC236}">
                <a16:creationId xmlns:a16="http://schemas.microsoft.com/office/drawing/2014/main" id="{A701D082-5471-422B-957C-6BD25A9619DC}"/>
              </a:ext>
            </a:extLst>
          </p:cNvPr>
          <p:cNvSpPr/>
          <p:nvPr/>
        </p:nvSpPr>
        <p:spPr>
          <a:xfrm>
            <a:off x="246975" y="5940851"/>
            <a:ext cx="119450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i="1" dirty="0"/>
              <a:t>A note on wind generator interaction , </a:t>
            </a:r>
            <a:r>
              <a:rPr lang="en-US" sz="1200" dirty="0"/>
              <a:t>N. O. Jensen, 1983</a:t>
            </a:r>
          </a:p>
          <a:p>
            <a:pPr marL="285750" indent="-285750">
              <a:buFontTx/>
              <a:buChar char="-"/>
            </a:pPr>
            <a:r>
              <a:rPr lang="en-US" sz="1200" i="1" dirty="0"/>
              <a:t>A simple model for cluster efficiency</a:t>
            </a:r>
            <a:r>
              <a:rPr lang="en-US" sz="1200" dirty="0"/>
              <a:t>, I. </a:t>
            </a:r>
            <a:r>
              <a:rPr lang="en-US" sz="1200" dirty="0" err="1"/>
              <a:t>Katic</a:t>
            </a:r>
            <a:r>
              <a:rPr lang="en-US" sz="1200" dirty="0"/>
              <a:t>, J. </a:t>
            </a:r>
            <a:r>
              <a:rPr lang="en-US" sz="1200" dirty="0" err="1"/>
              <a:t>Højstrup</a:t>
            </a:r>
            <a:r>
              <a:rPr lang="en-US" sz="1200" dirty="0"/>
              <a:t>, and N. O. Jensen. Ewec’86 Proceedings, </a:t>
            </a:r>
            <a:r>
              <a:rPr lang="nl-NL" sz="1200" dirty="0"/>
              <a:t>1987</a:t>
            </a:r>
          </a:p>
          <a:p>
            <a:pPr marL="285750" indent="-285750">
              <a:buFontTx/>
              <a:buChar char="-"/>
            </a:pPr>
            <a:r>
              <a:rPr lang="en-US" sz="1200" i="1" dirty="0"/>
              <a:t>Results of wake simulations at the Horns Rev I and </a:t>
            </a:r>
            <a:r>
              <a:rPr lang="en-US" sz="1200" i="1" dirty="0" err="1"/>
              <a:t>Lillgrund</a:t>
            </a:r>
            <a:r>
              <a:rPr lang="en-US" sz="1200" i="1" dirty="0"/>
              <a:t> wind farms using the modified Park model</a:t>
            </a:r>
            <a:r>
              <a:rPr lang="en-US" sz="1200" dirty="0"/>
              <a:t>, A. Peña Diaz, P.-E. </a:t>
            </a:r>
            <a:r>
              <a:rPr lang="en-US" sz="1200" dirty="0" err="1"/>
              <a:t>Rethore</a:t>
            </a:r>
            <a:r>
              <a:rPr lang="en-US" sz="1200" dirty="0"/>
              <a:t>, C. B. </a:t>
            </a:r>
            <a:r>
              <a:rPr lang="en-US" sz="1200" dirty="0" err="1"/>
              <a:t>Hasager</a:t>
            </a:r>
            <a:r>
              <a:rPr lang="en-US" sz="1200" dirty="0"/>
              <a:t>, and K. S. Hansen., 2013.</a:t>
            </a:r>
          </a:p>
          <a:p>
            <a:pPr marL="285750" indent="-285750">
              <a:buFontTx/>
              <a:buChar char="-"/>
            </a:pPr>
            <a:r>
              <a:rPr lang="nl-BE" sz="1200" i="1" dirty="0" err="1"/>
              <a:t>Validation</a:t>
            </a:r>
            <a:r>
              <a:rPr lang="nl-BE" sz="1200" i="1" dirty="0"/>
              <a:t> </a:t>
            </a:r>
            <a:r>
              <a:rPr lang="en-US" sz="1200" i="1" dirty="0"/>
              <a:t>of the revised </a:t>
            </a:r>
            <a:r>
              <a:rPr lang="en-US" sz="1200" i="1" dirty="0" err="1"/>
              <a:t>WAsP</a:t>
            </a:r>
            <a:r>
              <a:rPr lang="en-US" sz="1200" i="1" dirty="0"/>
              <a:t> Park model, </a:t>
            </a:r>
            <a:r>
              <a:rPr lang="nl-BE" sz="1200" dirty="0"/>
              <a:t>O. S. </a:t>
            </a:r>
            <a:r>
              <a:rPr lang="nl-BE" sz="1200" dirty="0" err="1"/>
              <a:t>Rathmann</a:t>
            </a:r>
            <a:r>
              <a:rPr lang="nl-BE" sz="1200" dirty="0"/>
              <a:t>, B. O. Hansen, J. M. Leon, K. S. Hansen, </a:t>
            </a:r>
            <a:r>
              <a:rPr lang="nl-BE" sz="1200" dirty="0" err="1"/>
              <a:t>and</a:t>
            </a:r>
            <a:r>
              <a:rPr lang="nl-BE" sz="1200" dirty="0"/>
              <a:t> N. G. Mortensen. </a:t>
            </a:r>
            <a:r>
              <a:rPr lang="en-US" sz="1200" dirty="0"/>
              <a:t>2017.</a:t>
            </a:r>
            <a:endParaRPr lang="nl-BE" sz="1200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772AE947-F736-40E8-BAC4-C024419D953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8782" y="377421"/>
            <a:ext cx="4961884" cy="407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7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5F5053-8D95-473A-8D00-DE285C24F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Fuga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C084A7-7F23-4A30-87FC-C0229CF73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Linearized CFD model </a:t>
            </a:r>
            <a:r>
              <a:rPr lang="nl-BE" dirty="0" err="1"/>
              <a:t>based</a:t>
            </a:r>
            <a:r>
              <a:rPr lang="nl-BE" dirty="0"/>
              <a:t> on RANS </a:t>
            </a:r>
            <a:r>
              <a:rPr lang="nl-BE" dirty="0" err="1"/>
              <a:t>equations</a:t>
            </a:r>
            <a:endParaRPr lang="nl-BE" dirty="0"/>
          </a:p>
          <a:p>
            <a:r>
              <a:rPr lang="nl-BE" dirty="0"/>
              <a:t>Look-up </a:t>
            </a:r>
            <a:r>
              <a:rPr lang="nl-BE" dirty="0" err="1"/>
              <a:t>tables</a:t>
            </a:r>
            <a:r>
              <a:rPr lang="nl-BE" dirty="0"/>
              <a:t> </a:t>
            </a:r>
            <a:r>
              <a:rPr lang="nl-BE" dirty="0" err="1"/>
              <a:t>including</a:t>
            </a:r>
            <a:r>
              <a:rPr lang="nl-BE" dirty="0"/>
              <a:t> </a:t>
            </a:r>
            <a:r>
              <a:rPr lang="nl-BE" dirty="0" err="1"/>
              <a:t>stability</a:t>
            </a:r>
            <a:r>
              <a:rPr lang="nl-BE" dirty="0"/>
              <a:t> </a:t>
            </a:r>
          </a:p>
          <a:p>
            <a:r>
              <a:rPr lang="nl-BE" dirty="0" err="1"/>
              <a:t>Linear</a:t>
            </a:r>
            <a:r>
              <a:rPr lang="nl-BE" dirty="0"/>
              <a:t> wake </a:t>
            </a:r>
            <a:r>
              <a:rPr lang="nl-BE" dirty="0" err="1"/>
              <a:t>summation</a:t>
            </a:r>
            <a:endParaRPr lang="nl-BE" dirty="0"/>
          </a:p>
          <a:p>
            <a:r>
              <a:rPr lang="nl-BE" dirty="0" err="1"/>
              <a:t>Implemented</a:t>
            </a:r>
            <a:r>
              <a:rPr lang="nl-BE" dirty="0"/>
              <a:t> in </a:t>
            </a:r>
            <a:r>
              <a:rPr lang="nl-BE" dirty="0" err="1"/>
              <a:t>WAsP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61049371-359E-4A71-A728-839487DDB850}"/>
              </a:ext>
            </a:extLst>
          </p:cNvPr>
          <p:cNvSpPr/>
          <p:nvPr/>
        </p:nvSpPr>
        <p:spPr>
          <a:xfrm>
            <a:off x="838200" y="6354375"/>
            <a:ext cx="9372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err="1">
                <a:latin typeface="CMR10"/>
              </a:rPr>
              <a:t>Linearised</a:t>
            </a:r>
            <a:r>
              <a:rPr lang="en-US" sz="1200" i="1" dirty="0">
                <a:latin typeface="CMR10"/>
              </a:rPr>
              <a:t> CFD models for wakes</a:t>
            </a:r>
            <a:r>
              <a:rPr lang="en-US" sz="1200" dirty="0">
                <a:latin typeface="CMR10"/>
              </a:rPr>
              <a:t>, S. Ott, J. Berg, and M. Nielsen. 2011</a:t>
            </a:r>
            <a:endParaRPr lang="nl-BE" sz="1200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BAA2C4-0E96-42AC-A0D5-D854BC1F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3C1A-1AD8-43D4-84D8-1C6150A4AED3}" type="slidenum">
              <a:rPr lang="nl-BE" smtClean="0"/>
              <a:t>8</a:t>
            </a:fld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7128F47-E5BF-4797-ABF6-2F9E69FE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458" y="2490788"/>
            <a:ext cx="54387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7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0D616-5229-479A-A6CC-B0110570D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Superposition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AC9F04-E62F-471A-AA28-8E4B14040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C818-4ADD-4345-8D46-68F3B2627C8F}" type="slidenum">
              <a:rPr lang="nl-BE" smtClean="0"/>
              <a:t>9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8541D0A7-0D63-4381-938E-FA82C1F9F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53716"/>
            <a:ext cx="4029075" cy="952500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D46154B9-039F-4824-9576-1AE3ADF88075}"/>
              </a:ext>
            </a:extLst>
          </p:cNvPr>
          <p:cNvSpPr txBox="1"/>
          <p:nvPr/>
        </p:nvSpPr>
        <p:spPr>
          <a:xfrm>
            <a:off x="910936" y="1782170"/>
            <a:ext cx="427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Wake deficit</a:t>
            </a:r>
          </a:p>
        </p:txBody>
      </p:sp>
      <p:grpSp>
        <p:nvGrpSpPr>
          <p:cNvPr id="20" name="Groep 19">
            <a:extLst>
              <a:ext uri="{FF2B5EF4-FFF2-40B4-BE49-F238E27FC236}">
                <a16:creationId xmlns:a16="http://schemas.microsoft.com/office/drawing/2014/main" id="{192FE3B7-5163-490B-94E0-6338DBCB3814}"/>
              </a:ext>
            </a:extLst>
          </p:cNvPr>
          <p:cNvGrpSpPr/>
          <p:nvPr/>
        </p:nvGrpSpPr>
        <p:grpSpPr>
          <a:xfrm>
            <a:off x="838200" y="2570523"/>
            <a:ext cx="7973289" cy="3986645"/>
            <a:chOff x="838200" y="2570523"/>
            <a:chExt cx="7973289" cy="3986645"/>
          </a:xfrm>
        </p:grpSpPr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95E9BE03-7E35-4D09-850A-6FF5330B7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562"/>
            <a:stretch/>
          </p:blipFill>
          <p:spPr>
            <a:xfrm>
              <a:off x="5108862" y="2570523"/>
              <a:ext cx="3702627" cy="3986645"/>
            </a:xfrm>
            <a:prstGeom prst="rect">
              <a:avLst/>
            </a:prstGeom>
          </p:spPr>
        </p:pic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61F4BD2E-A2E0-4739-98FC-5F9592127C0F}"/>
                </a:ext>
              </a:extLst>
            </p:cNvPr>
            <p:cNvGrpSpPr/>
            <p:nvPr/>
          </p:nvGrpSpPr>
          <p:grpSpPr>
            <a:xfrm>
              <a:off x="838200" y="2834729"/>
              <a:ext cx="4343400" cy="3549225"/>
              <a:chOff x="838200" y="2834729"/>
              <a:chExt cx="4343400" cy="3549225"/>
            </a:xfrm>
          </p:grpSpPr>
          <p:sp>
            <p:nvSpPr>
              <p:cNvPr id="14" name="Tekstvak 13">
                <a:extLst>
                  <a:ext uri="{FF2B5EF4-FFF2-40B4-BE49-F238E27FC236}">
                    <a16:creationId xmlns:a16="http://schemas.microsoft.com/office/drawing/2014/main" id="{EB5D11AE-3024-46C9-AD7A-C69867263249}"/>
                  </a:ext>
                </a:extLst>
              </p:cNvPr>
              <p:cNvSpPr txBox="1"/>
              <p:nvPr/>
            </p:nvSpPr>
            <p:spPr>
              <a:xfrm>
                <a:off x="910937" y="2834729"/>
                <a:ext cx="427066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 err="1"/>
                  <a:t>Linear</a:t>
                </a:r>
                <a:r>
                  <a:rPr lang="nl-BE" sz="2400" dirty="0"/>
                  <a:t> </a:t>
                </a:r>
                <a:r>
                  <a:rPr lang="nl-BE" sz="2400" dirty="0" err="1"/>
                  <a:t>superposition</a:t>
                </a:r>
                <a:endParaRPr lang="nl-BE" sz="2400" dirty="0"/>
              </a:p>
            </p:txBody>
          </p:sp>
          <p:sp>
            <p:nvSpPr>
              <p:cNvPr id="15" name="Tekstvak 14">
                <a:extLst>
                  <a:ext uri="{FF2B5EF4-FFF2-40B4-BE49-F238E27FC236}">
                    <a16:creationId xmlns:a16="http://schemas.microsoft.com/office/drawing/2014/main" id="{87A70DFA-8C7F-4DA8-8EFC-F046C2769123}"/>
                  </a:ext>
                </a:extLst>
              </p:cNvPr>
              <p:cNvSpPr txBox="1"/>
              <p:nvPr/>
            </p:nvSpPr>
            <p:spPr>
              <a:xfrm>
                <a:off x="910937" y="3737516"/>
                <a:ext cx="427066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 err="1"/>
                  <a:t>Quadratic</a:t>
                </a:r>
                <a:r>
                  <a:rPr lang="nl-BE" sz="2400" dirty="0"/>
                  <a:t> </a:t>
                </a:r>
                <a:r>
                  <a:rPr lang="nl-BE" sz="2400" dirty="0" err="1"/>
                  <a:t>superposition</a:t>
                </a:r>
                <a:endParaRPr lang="nl-BE" sz="2400" dirty="0"/>
              </a:p>
            </p:txBody>
          </p:sp>
          <p:sp>
            <p:nvSpPr>
              <p:cNvPr id="16" name="Tekstvak 15">
                <a:extLst>
                  <a:ext uri="{FF2B5EF4-FFF2-40B4-BE49-F238E27FC236}">
                    <a16:creationId xmlns:a16="http://schemas.microsoft.com/office/drawing/2014/main" id="{0CFB271C-0379-454D-A07C-AAA39E0E2756}"/>
                  </a:ext>
                </a:extLst>
              </p:cNvPr>
              <p:cNvSpPr txBox="1"/>
              <p:nvPr/>
            </p:nvSpPr>
            <p:spPr>
              <a:xfrm>
                <a:off x="905743" y="4362926"/>
                <a:ext cx="427066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/>
                  <a:t>Maximum deficit</a:t>
                </a:r>
              </a:p>
            </p:txBody>
          </p:sp>
          <p:sp>
            <p:nvSpPr>
              <p:cNvPr id="17" name="Tekstvak 16">
                <a:extLst>
                  <a:ext uri="{FF2B5EF4-FFF2-40B4-BE49-F238E27FC236}">
                    <a16:creationId xmlns:a16="http://schemas.microsoft.com/office/drawing/2014/main" id="{EAE6BE88-8865-4D82-AF12-0C35968356F1}"/>
                  </a:ext>
                </a:extLst>
              </p:cNvPr>
              <p:cNvSpPr txBox="1"/>
              <p:nvPr/>
            </p:nvSpPr>
            <p:spPr>
              <a:xfrm>
                <a:off x="905743" y="5114798"/>
                <a:ext cx="427066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 err="1"/>
                  <a:t>Geometric</a:t>
                </a:r>
                <a:r>
                  <a:rPr lang="nl-BE" sz="2400" dirty="0"/>
                  <a:t> </a:t>
                </a:r>
                <a:r>
                  <a:rPr lang="nl-BE" sz="2400" dirty="0" err="1"/>
                  <a:t>sum</a:t>
                </a:r>
                <a:endParaRPr lang="nl-BE" sz="2400" dirty="0"/>
              </a:p>
            </p:txBody>
          </p:sp>
          <p:sp>
            <p:nvSpPr>
              <p:cNvPr id="18" name="Tekstvak 17">
                <a:extLst>
                  <a:ext uri="{FF2B5EF4-FFF2-40B4-BE49-F238E27FC236}">
                    <a16:creationId xmlns:a16="http://schemas.microsoft.com/office/drawing/2014/main" id="{0C29F5AA-4942-433E-8E5B-BBC9B4451D08}"/>
                  </a:ext>
                </a:extLst>
              </p:cNvPr>
              <p:cNvSpPr txBox="1"/>
              <p:nvPr/>
            </p:nvSpPr>
            <p:spPr>
              <a:xfrm>
                <a:off x="838200" y="5922289"/>
                <a:ext cx="427066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nl-BE" sz="2400" dirty="0"/>
                  <a:t>Energy </a:t>
                </a:r>
                <a:r>
                  <a:rPr lang="nl-BE" sz="2400" dirty="0" err="1"/>
                  <a:t>balance</a:t>
                </a:r>
                <a:endParaRPr lang="nl-BE" sz="2400" dirty="0"/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C29DA2A3-AE80-4086-9FB9-02C91F3F7539}"/>
              </a:ext>
            </a:extLst>
          </p:cNvPr>
          <p:cNvSpPr/>
          <p:nvPr/>
        </p:nvSpPr>
        <p:spPr>
          <a:xfrm>
            <a:off x="706582" y="2570523"/>
            <a:ext cx="8104908" cy="233398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346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1035</Words>
  <Application>Microsoft Office PowerPoint</Application>
  <PresentationFormat>Breedbeeld</PresentationFormat>
  <Paragraphs>223</Paragraphs>
  <Slides>41</Slides>
  <Notes>9</Notes>
  <HiddenSlides>5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CMR10</vt:lpstr>
      <vt:lpstr>CMTI10</vt:lpstr>
      <vt:lpstr>Times New Roman</vt:lpstr>
      <vt:lpstr>Wingdings</vt:lpstr>
      <vt:lpstr>Kantoorthema</vt:lpstr>
      <vt:lpstr>Modelling and validation of wind turbine wake superposition - Using wind farm data</vt:lpstr>
      <vt:lpstr>Agenda</vt:lpstr>
      <vt:lpstr>Introduction</vt:lpstr>
      <vt:lpstr>Introduction</vt:lpstr>
      <vt:lpstr>Wake models &amp;  Superposition methods</vt:lpstr>
      <vt:lpstr>Wake models</vt:lpstr>
      <vt:lpstr>Park model</vt:lpstr>
      <vt:lpstr>Fuga</vt:lpstr>
      <vt:lpstr>Superposition methods</vt:lpstr>
      <vt:lpstr>Park model – Sensitivity Study</vt:lpstr>
      <vt:lpstr>Park model – Sensitivity Study</vt:lpstr>
      <vt:lpstr>Data</vt:lpstr>
      <vt:lpstr>BEACon</vt:lpstr>
      <vt:lpstr>WMR wind farm &amp; wind turbine</vt:lpstr>
      <vt:lpstr>BEACon -  Data sets</vt:lpstr>
      <vt:lpstr>Large Eddy Simulation (LES)</vt:lpstr>
      <vt:lpstr>Data planes</vt:lpstr>
      <vt:lpstr>Comparison  BEACon &amp; LES</vt:lpstr>
      <vt:lpstr>BEACon &amp; LES</vt:lpstr>
      <vt:lpstr>BEACon &amp; LES</vt:lpstr>
      <vt:lpstr>BEACon &amp; LES - Streamwise</vt:lpstr>
      <vt:lpstr>Fuga</vt:lpstr>
      <vt:lpstr>BEACon &amp; LES – Horizontal profiles</vt:lpstr>
      <vt:lpstr>LES superposition</vt:lpstr>
      <vt:lpstr>LES superposition</vt:lpstr>
      <vt:lpstr>LES superposition</vt:lpstr>
      <vt:lpstr>LES Superposition</vt:lpstr>
      <vt:lpstr>LES Superposition</vt:lpstr>
      <vt:lpstr>LES Superposition</vt:lpstr>
      <vt:lpstr>LES Superposition</vt:lpstr>
      <vt:lpstr>LES Superposition</vt:lpstr>
      <vt:lpstr>LES Superposition</vt:lpstr>
      <vt:lpstr>LES Superposition</vt:lpstr>
      <vt:lpstr>Next steps</vt:lpstr>
      <vt:lpstr>Next steps</vt:lpstr>
      <vt:lpstr>Thesis Committee </vt:lpstr>
      <vt:lpstr>Questions?</vt:lpstr>
      <vt:lpstr>Comparison data &amp; Park (Case 1)</vt:lpstr>
      <vt:lpstr>Comparison data &amp; Park (Case 1)</vt:lpstr>
      <vt:lpstr>LES </vt:lpstr>
      <vt:lpstr>LES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and validation of wind turbine wake superposition - Using wind farm data</dc:title>
  <dc:creator>Ottelien Bossuyt</dc:creator>
  <cp:lastModifiedBy>Ottelien Bossuyt</cp:lastModifiedBy>
  <cp:revision>66</cp:revision>
  <dcterms:created xsi:type="dcterms:W3CDTF">2018-04-13T08:05:41Z</dcterms:created>
  <dcterms:modified xsi:type="dcterms:W3CDTF">2018-04-16T08:43:21Z</dcterms:modified>
</cp:coreProperties>
</file>